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iFvHb7iTPXqpQTpbR2ELNvMakkF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971ed88e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f971ed88e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f971ed88e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3.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slideLayout" Target="../slideLayouts/slideLayout2.xml"/><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audio" Target="../media/media5.m4a"/><Relationship Id="rId16" Type="http://schemas.openxmlformats.org/officeDocument/2006/relationships/image" Target="../media/image3.png"/><Relationship Id="rId1" Type="http://schemas.microsoft.com/office/2007/relationships/media" Target="../media/media5.m4a"/><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2.png"/><Relationship Id="rId15" Type="http://schemas.openxmlformats.org/officeDocument/2006/relationships/image" Target="../media/image13.jpg"/><Relationship Id="rId10" Type="http://schemas.openxmlformats.org/officeDocument/2006/relationships/image" Target="../media/image8.jpg"/><Relationship Id="rId4" Type="http://schemas.openxmlformats.org/officeDocument/2006/relationships/notesSlide" Target="../notesSlides/notesSlide5.xml"/><Relationship Id="rId9" Type="http://schemas.openxmlformats.org/officeDocument/2006/relationships/image" Target="../media/image7.jpg"/><Relationship Id="rId1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7.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5">
            <a:alphaModFix/>
          </a:blip>
          <a:srcRect/>
          <a:stretch/>
        </p:blipFill>
        <p:spPr>
          <a:xfrm>
            <a:off x="8167816" y="0"/>
            <a:ext cx="4024184" cy="6858000"/>
          </a:xfrm>
          <a:prstGeom prst="rect">
            <a:avLst/>
          </a:prstGeom>
          <a:noFill/>
          <a:ln>
            <a:noFill/>
          </a:ln>
        </p:spPr>
      </p:pic>
      <p:pic>
        <p:nvPicPr>
          <p:cNvPr id="90" name="Google Shape;90;p1"/>
          <p:cNvPicPr preferRelativeResize="0"/>
          <p:nvPr/>
        </p:nvPicPr>
        <p:blipFill rotWithShape="1">
          <a:blip r:embed="rId6">
            <a:alphaModFix/>
          </a:blip>
          <a:srcRect/>
          <a:stretch/>
        </p:blipFill>
        <p:spPr>
          <a:xfrm>
            <a:off x="305989" y="168798"/>
            <a:ext cx="2103579" cy="2014696"/>
          </a:xfrm>
          <a:prstGeom prst="rect">
            <a:avLst/>
          </a:prstGeom>
          <a:noFill/>
          <a:ln>
            <a:noFill/>
          </a:ln>
        </p:spPr>
      </p:pic>
      <p:sp>
        <p:nvSpPr>
          <p:cNvPr id="91" name="Google Shape;91;p1"/>
          <p:cNvSpPr/>
          <p:nvPr/>
        </p:nvSpPr>
        <p:spPr>
          <a:xfrm>
            <a:off x="2899722" y="74142"/>
            <a:ext cx="4353694" cy="132343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i="0" u="none" strike="noStrike" cap="none">
                <a:solidFill>
                  <a:srgbClr val="FFC000"/>
                </a:solidFill>
                <a:latin typeface="Calibri"/>
                <a:ea typeface="Calibri"/>
                <a:cs typeface="Calibri"/>
                <a:sym typeface="Calibri"/>
              </a:rPr>
              <a:t>Working Together,</a:t>
            </a:r>
            <a:endParaRPr sz="4000" b="1" i="0" u="none" strike="noStrike" cap="none">
              <a:solidFill>
                <a:srgbClr val="FFC000"/>
              </a:solidFill>
              <a:latin typeface="Calibri"/>
              <a:ea typeface="Calibri"/>
              <a:cs typeface="Calibri"/>
              <a:sym typeface="Calibri"/>
            </a:endParaRPr>
          </a:p>
          <a:p>
            <a:pPr marL="0" marR="0" lvl="0" indent="0" algn="ctr" rtl="0">
              <a:spcBef>
                <a:spcPts val="0"/>
              </a:spcBef>
              <a:spcAft>
                <a:spcPts val="0"/>
              </a:spcAft>
              <a:buNone/>
            </a:pPr>
            <a:r>
              <a:rPr lang="en-GB" sz="4000" b="1" i="0" u="none" strike="noStrike" cap="none">
                <a:solidFill>
                  <a:srgbClr val="FFC000"/>
                </a:solidFill>
                <a:latin typeface="Calibri"/>
                <a:ea typeface="Calibri"/>
                <a:cs typeface="Calibri"/>
                <a:sym typeface="Calibri"/>
              </a:rPr>
              <a:t>Achieving More</a:t>
            </a:r>
            <a:endParaRPr/>
          </a:p>
        </p:txBody>
      </p:sp>
      <p:sp>
        <p:nvSpPr>
          <p:cNvPr id="92" name="Google Shape;92;p1"/>
          <p:cNvSpPr txBox="1"/>
          <p:nvPr/>
        </p:nvSpPr>
        <p:spPr>
          <a:xfrm>
            <a:off x="198300" y="2395248"/>
            <a:ext cx="7651800" cy="37856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b="1" i="0" u="none" strike="noStrike" cap="none" dirty="0">
                <a:solidFill>
                  <a:srgbClr val="1F3864"/>
                </a:solidFill>
                <a:latin typeface="Arial"/>
                <a:ea typeface="Arial"/>
                <a:cs typeface="Arial"/>
                <a:sym typeface="Arial"/>
              </a:rPr>
              <a:t>Year 1</a:t>
            </a:r>
            <a:r>
              <a:rPr lang="en-GB" sz="5400" b="1" dirty="0">
                <a:solidFill>
                  <a:srgbClr val="1F3864"/>
                </a:solidFill>
              </a:rPr>
              <a:t>2</a:t>
            </a:r>
            <a:r>
              <a:rPr lang="en-GB" sz="5400" b="1" i="0" u="none" strike="noStrike" cap="none" dirty="0">
                <a:solidFill>
                  <a:srgbClr val="1F3864"/>
                </a:solidFill>
                <a:latin typeface="Arial"/>
                <a:ea typeface="Arial"/>
                <a:cs typeface="Arial"/>
                <a:sym typeface="Arial"/>
              </a:rPr>
              <a:t> and 1</a:t>
            </a:r>
            <a:r>
              <a:rPr lang="en-GB" sz="5400" b="1" dirty="0">
                <a:solidFill>
                  <a:srgbClr val="1F3864"/>
                </a:solidFill>
              </a:rPr>
              <a:t>3</a:t>
            </a:r>
            <a:r>
              <a:rPr lang="en-GB" sz="5400" b="1" i="0" u="none" strike="noStrike" cap="none" dirty="0">
                <a:solidFill>
                  <a:srgbClr val="1F3864"/>
                </a:solidFill>
                <a:latin typeface="Arial"/>
                <a:ea typeface="Arial"/>
                <a:cs typeface="Arial"/>
                <a:sym typeface="Arial"/>
              </a:rPr>
              <a:t> Information Evening</a:t>
            </a:r>
            <a:endParaRPr dirty="0"/>
          </a:p>
          <a:p>
            <a:pPr marL="0" marR="0" lvl="0" indent="0" algn="ctr" rtl="0">
              <a:spcBef>
                <a:spcPts val="0"/>
              </a:spcBef>
              <a:spcAft>
                <a:spcPts val="0"/>
              </a:spcAft>
              <a:buNone/>
            </a:pPr>
            <a:r>
              <a:rPr lang="en-GB" sz="4400" b="1" dirty="0">
                <a:solidFill>
                  <a:srgbClr val="1F3864"/>
                </a:solidFill>
              </a:rPr>
              <a:t>4</a:t>
            </a:r>
            <a:r>
              <a:rPr lang="en-GB" sz="4000" b="1" baseline="30000" dirty="0">
                <a:solidFill>
                  <a:srgbClr val="1F3864"/>
                </a:solidFill>
              </a:rPr>
              <a:t>th</a:t>
            </a:r>
            <a:r>
              <a:rPr lang="en-GB" sz="4000" b="1" i="0" u="none" strike="noStrike" cap="none" dirty="0">
                <a:solidFill>
                  <a:srgbClr val="1F3864"/>
                </a:solidFill>
                <a:latin typeface="Arial"/>
                <a:ea typeface="Arial"/>
                <a:cs typeface="Arial"/>
                <a:sym typeface="Arial"/>
              </a:rPr>
              <a:t> </a:t>
            </a:r>
            <a:r>
              <a:rPr lang="en-GB" sz="4000" b="1" dirty="0">
                <a:solidFill>
                  <a:srgbClr val="1F3864"/>
                </a:solidFill>
              </a:rPr>
              <a:t>Novemb</a:t>
            </a:r>
            <a:r>
              <a:rPr lang="en-GB" sz="4000" b="1" i="0" u="none" strike="noStrike" cap="none" dirty="0">
                <a:solidFill>
                  <a:srgbClr val="1F3864"/>
                </a:solidFill>
                <a:latin typeface="Arial"/>
                <a:ea typeface="Arial"/>
                <a:cs typeface="Arial"/>
                <a:sym typeface="Arial"/>
              </a:rPr>
              <a:t>er 2021</a:t>
            </a:r>
            <a:endParaRPr dirty="0"/>
          </a:p>
          <a:p>
            <a:pPr marL="0" marR="0" lvl="0" indent="0" algn="ctr" rtl="0">
              <a:spcBef>
                <a:spcPts val="0"/>
              </a:spcBef>
              <a:spcAft>
                <a:spcPts val="0"/>
              </a:spcAft>
              <a:buNone/>
            </a:pPr>
            <a:endParaRPr sz="4400" b="1" i="0" u="none" strike="noStrike" cap="none" dirty="0">
              <a:solidFill>
                <a:srgbClr val="1F3864"/>
              </a:solidFill>
              <a:latin typeface="Arial"/>
              <a:ea typeface="Arial"/>
              <a:cs typeface="Arial"/>
              <a:sym typeface="Arial"/>
            </a:endParaRPr>
          </a:p>
          <a:p>
            <a:pPr marL="0" marR="0" lvl="0" indent="0" algn="ctr" rtl="0">
              <a:spcBef>
                <a:spcPts val="0"/>
              </a:spcBef>
              <a:spcAft>
                <a:spcPts val="0"/>
              </a:spcAft>
              <a:buNone/>
            </a:pPr>
            <a:r>
              <a:rPr lang="en-GB" sz="4400" b="1" dirty="0">
                <a:solidFill>
                  <a:srgbClr val="C00000"/>
                </a:solidFill>
              </a:rPr>
              <a:t>A-Level Art and Design. </a:t>
            </a:r>
            <a:endParaRPr dirty="0"/>
          </a:p>
        </p:txBody>
      </p:sp>
      <p:sp>
        <p:nvSpPr>
          <p:cNvPr id="93" name="Google Shape;93;p1"/>
          <p:cNvSpPr/>
          <p:nvPr/>
        </p:nvSpPr>
        <p:spPr>
          <a:xfrm>
            <a:off x="2899722" y="1409938"/>
            <a:ext cx="4353694"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i="0" u="none" strike="noStrike" cap="none">
                <a:solidFill>
                  <a:srgbClr val="1F3864"/>
                </a:solidFill>
                <a:latin typeface="Calibri"/>
                <a:ea typeface="Calibri"/>
                <a:cs typeface="Calibri"/>
                <a:sym typeface="Calibri"/>
              </a:rPr>
              <a:t>Cydweithio a Chyflawni</a:t>
            </a:r>
            <a:endParaRPr sz="3200" b="1" i="0" u="none" strike="noStrike" cap="none">
              <a:solidFill>
                <a:srgbClr val="1F3864"/>
              </a:solidFill>
              <a:latin typeface="Calibri"/>
              <a:ea typeface="Calibri"/>
              <a:cs typeface="Calibri"/>
              <a:sym typeface="Calibri"/>
            </a:endParaRPr>
          </a:p>
        </p:txBody>
      </p:sp>
      <p:pic>
        <p:nvPicPr>
          <p:cNvPr id="3" name="Audio 2">
            <a:hlinkClick r:id="" action="ppaction://media"/>
            <a:extLst>
              <a:ext uri="{FF2B5EF4-FFF2-40B4-BE49-F238E27FC236}">
                <a16:creationId xmlns:a16="http://schemas.microsoft.com/office/drawing/2014/main" id="{7FC67470-1A5A-4058-BEF9-EBF7C2044A6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931"/>
    </mc:Choice>
    <mc:Fallback>
      <p:transition spd="slow" advTm="49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10515600" y="0"/>
            <a:ext cx="1676399" cy="6855211"/>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txBox="1">
            <a:spLocks noGrp="1"/>
          </p:cNvSpPr>
          <p:nvPr>
            <p:ph type="title"/>
          </p:nvPr>
        </p:nvSpPr>
        <p:spPr>
          <a:xfrm>
            <a:off x="-1" y="-599"/>
            <a:ext cx="10598495" cy="1325563"/>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C000"/>
              </a:buClr>
              <a:buSzPts val="4400"/>
              <a:buFont typeface="Calibri"/>
              <a:buNone/>
            </a:pPr>
            <a:r>
              <a:rPr lang="en-GB" b="1" u="sng">
                <a:solidFill>
                  <a:srgbClr val="FFC000"/>
                </a:solidFill>
              </a:rPr>
              <a:t>Course content and delivery</a:t>
            </a:r>
            <a:r>
              <a:rPr lang="en-GB">
                <a:solidFill>
                  <a:srgbClr val="FFC000"/>
                </a:solidFill>
              </a:rPr>
              <a:t> </a:t>
            </a:r>
            <a:endParaRPr/>
          </a:p>
        </p:txBody>
      </p:sp>
      <p:pic>
        <p:nvPicPr>
          <p:cNvPr id="101" name="Google Shape;101;p2"/>
          <p:cNvPicPr preferRelativeResize="0"/>
          <p:nvPr/>
        </p:nvPicPr>
        <p:blipFill rotWithShape="1">
          <a:blip r:embed="rId5">
            <a:alphaModFix/>
          </a:blip>
          <a:srcRect/>
          <a:stretch/>
        </p:blipFill>
        <p:spPr>
          <a:xfrm>
            <a:off x="10598495" y="5316796"/>
            <a:ext cx="1535326" cy="1470454"/>
          </a:xfrm>
          <a:prstGeom prst="rect">
            <a:avLst/>
          </a:prstGeom>
          <a:noFill/>
          <a:ln>
            <a:noFill/>
          </a:ln>
        </p:spPr>
      </p:pic>
      <p:sp>
        <p:nvSpPr>
          <p:cNvPr id="102" name="Google Shape;102;p2"/>
          <p:cNvSpPr txBox="1">
            <a:spLocks noGrp="1"/>
          </p:cNvSpPr>
          <p:nvPr>
            <p:ph type="body" idx="1"/>
          </p:nvPr>
        </p:nvSpPr>
        <p:spPr>
          <a:xfrm>
            <a:off x="273378" y="1548757"/>
            <a:ext cx="10085446" cy="5078286"/>
          </a:xfrm>
          <a:prstGeom prst="rect">
            <a:avLst/>
          </a:prstGeom>
          <a:noFill/>
          <a:ln>
            <a:noFill/>
          </a:ln>
        </p:spPr>
        <p:txBody>
          <a:bodyPr spcFirstLastPara="1" wrap="square" lIns="91425" tIns="45700" rIns="91425" bIns="45700" anchor="t" anchorCtr="0">
            <a:normAutofit/>
          </a:bodyPr>
          <a:lstStyle/>
          <a:p>
            <a:pPr marL="457200" lvl="0" indent="-387350" algn="l" rtl="0">
              <a:lnSpc>
                <a:spcPct val="90000"/>
              </a:lnSpc>
              <a:spcBef>
                <a:spcPts val="0"/>
              </a:spcBef>
              <a:spcAft>
                <a:spcPts val="0"/>
              </a:spcAft>
              <a:buSzPts val="2500"/>
              <a:buChar char="•"/>
            </a:pPr>
            <a:r>
              <a:rPr lang="en-GB" sz="3500"/>
              <a:t>In Year 12 pupils will be focused on developing their skills in a variety of media, to produce a portfolio of work that reflects their ability and interests. </a:t>
            </a:r>
            <a:endParaRPr sz="3500"/>
          </a:p>
          <a:p>
            <a:pPr marL="457200" lvl="0" indent="-387350" algn="l" rtl="0">
              <a:lnSpc>
                <a:spcPct val="90000"/>
              </a:lnSpc>
              <a:spcBef>
                <a:spcPts val="0"/>
              </a:spcBef>
              <a:spcAft>
                <a:spcPts val="0"/>
              </a:spcAft>
              <a:buSzPts val="2500"/>
              <a:buChar char="•"/>
            </a:pPr>
            <a:r>
              <a:rPr lang="en-GB" sz="3500"/>
              <a:t>Year 13 will develop their personal investigation which is a practical unit that explores an area of art, craft and design chosen by them. </a:t>
            </a:r>
            <a:endParaRPr sz="3500"/>
          </a:p>
          <a:p>
            <a:pPr marL="457200" lvl="0" indent="-387350" algn="l" rtl="0">
              <a:lnSpc>
                <a:spcPct val="90000"/>
              </a:lnSpc>
              <a:spcBef>
                <a:spcPts val="0"/>
              </a:spcBef>
              <a:spcAft>
                <a:spcPts val="0"/>
              </a:spcAft>
              <a:buSzPts val="2500"/>
              <a:buChar char="•"/>
            </a:pPr>
            <a:r>
              <a:rPr lang="en-GB" sz="3500"/>
              <a:t>There will not be an exam in 2022 this academic year due to covid restrictions. </a:t>
            </a:r>
            <a:endParaRPr sz="3500"/>
          </a:p>
        </p:txBody>
      </p:sp>
      <p:sp>
        <p:nvSpPr>
          <p:cNvPr id="103" name="Google Shape;103;p2"/>
          <p:cNvSpPr/>
          <p:nvPr/>
        </p:nvSpPr>
        <p:spPr>
          <a:xfrm>
            <a:off x="10672377" y="230188"/>
            <a:ext cx="1362846" cy="1318569"/>
          </a:xfrm>
          <a:prstGeom prst="ellipse">
            <a:avLst/>
          </a:prstGeom>
          <a:blipFill rotWithShape="1">
            <a:blip r:embed="rId6">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10672376" y="1999114"/>
            <a:ext cx="1362846" cy="1318569"/>
          </a:xfrm>
          <a:prstGeom prst="ellipse">
            <a:avLst/>
          </a:prstGeom>
          <a:blipFill rotWithShape="1">
            <a:blip r:embed="rId7">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10684735" y="3754481"/>
            <a:ext cx="1362846" cy="1318569"/>
          </a:xfrm>
          <a:prstGeom prst="ellipse">
            <a:avLst/>
          </a:prstGeom>
          <a:blipFill rotWithShape="1">
            <a:blip r:embed="rId8">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 name="Audio 8">
            <a:hlinkClick r:id="" action="ppaction://media"/>
            <a:extLst>
              <a:ext uri="{FF2B5EF4-FFF2-40B4-BE49-F238E27FC236}">
                <a16:creationId xmlns:a16="http://schemas.microsoft.com/office/drawing/2014/main" id="{F8F46A12-C730-4D3A-B224-0DD81097CB6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2157"/>
    </mc:Choice>
    <mc:Fallback>
      <p:transition spd="slow" advTm="321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10515600" y="0"/>
            <a:ext cx="1676399" cy="6855211"/>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3"/>
          <p:cNvSpPr txBox="1">
            <a:spLocks noGrp="1"/>
          </p:cNvSpPr>
          <p:nvPr>
            <p:ph type="title"/>
          </p:nvPr>
        </p:nvSpPr>
        <p:spPr>
          <a:xfrm>
            <a:off x="-1" y="-599"/>
            <a:ext cx="10598495" cy="1325563"/>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C000"/>
              </a:buClr>
              <a:buSzPts val="4400"/>
              <a:buFont typeface="Calibri"/>
              <a:buNone/>
            </a:pPr>
            <a:r>
              <a:rPr lang="en-GB" b="1" u="sng">
                <a:solidFill>
                  <a:srgbClr val="FFC000"/>
                </a:solidFill>
              </a:rPr>
              <a:t>Assessment</a:t>
            </a:r>
            <a:endParaRPr>
              <a:solidFill>
                <a:srgbClr val="FFC000"/>
              </a:solidFill>
            </a:endParaRPr>
          </a:p>
        </p:txBody>
      </p:sp>
      <p:pic>
        <p:nvPicPr>
          <p:cNvPr id="113" name="Google Shape;113;p3"/>
          <p:cNvPicPr preferRelativeResize="0"/>
          <p:nvPr/>
        </p:nvPicPr>
        <p:blipFill rotWithShape="1">
          <a:blip r:embed="rId5">
            <a:alphaModFix/>
          </a:blip>
          <a:srcRect/>
          <a:stretch/>
        </p:blipFill>
        <p:spPr>
          <a:xfrm>
            <a:off x="10598495" y="5316796"/>
            <a:ext cx="1535326" cy="1470454"/>
          </a:xfrm>
          <a:prstGeom prst="rect">
            <a:avLst/>
          </a:prstGeom>
          <a:noFill/>
          <a:ln>
            <a:noFill/>
          </a:ln>
        </p:spPr>
      </p:pic>
      <p:sp>
        <p:nvSpPr>
          <p:cNvPr id="114" name="Google Shape;114;p3"/>
          <p:cNvSpPr txBox="1">
            <a:spLocks noGrp="1"/>
          </p:cNvSpPr>
          <p:nvPr>
            <p:ph type="body" idx="1"/>
          </p:nvPr>
        </p:nvSpPr>
        <p:spPr>
          <a:xfrm>
            <a:off x="127688" y="1448553"/>
            <a:ext cx="10231135" cy="526333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GB" b="1"/>
              <a:t>How is the course assessed?</a:t>
            </a:r>
            <a:endParaRPr b="1"/>
          </a:p>
          <a:p>
            <a:pPr marL="0" lvl="0" indent="0" algn="l" rtl="0">
              <a:lnSpc>
                <a:spcPct val="90000"/>
              </a:lnSpc>
              <a:spcBef>
                <a:spcPts val="1000"/>
              </a:spcBef>
              <a:spcAft>
                <a:spcPts val="0"/>
              </a:spcAft>
              <a:buClr>
                <a:schemeClr val="dk1"/>
              </a:buClr>
              <a:buSzPts val="2800"/>
              <a:buNone/>
            </a:pPr>
            <a:r>
              <a:rPr lang="en-GB" sz="2175"/>
              <a:t>The course is assessed by the class teacher as it is 100% coursework in Year 12. </a:t>
            </a:r>
            <a:endParaRPr sz="2175"/>
          </a:p>
          <a:p>
            <a:pPr marL="0" lvl="0" indent="0" algn="l" rtl="0">
              <a:lnSpc>
                <a:spcPct val="90000"/>
              </a:lnSpc>
              <a:spcBef>
                <a:spcPts val="1000"/>
              </a:spcBef>
              <a:spcAft>
                <a:spcPts val="0"/>
              </a:spcAft>
              <a:buClr>
                <a:schemeClr val="dk1"/>
              </a:buClr>
              <a:buSzPts val="2800"/>
              <a:buNone/>
            </a:pPr>
            <a:r>
              <a:rPr lang="en-GB" sz="2175"/>
              <a:t>In Year 13 the coursework is assessed by the class teacher and moderated externally by the WJEC. (There will be no exam in 2022 due to Covid restrictions.)</a:t>
            </a:r>
            <a:endParaRPr sz="2175"/>
          </a:p>
          <a:p>
            <a:pPr marL="0" lvl="0" indent="0" algn="l" rtl="0">
              <a:lnSpc>
                <a:spcPct val="90000"/>
              </a:lnSpc>
              <a:spcBef>
                <a:spcPts val="1000"/>
              </a:spcBef>
              <a:spcAft>
                <a:spcPts val="0"/>
              </a:spcAft>
              <a:buClr>
                <a:schemeClr val="dk1"/>
              </a:buClr>
              <a:buSzPts val="2800"/>
              <a:buNone/>
            </a:pPr>
            <a:r>
              <a:rPr lang="en-GB" b="1"/>
              <a:t>When will the assessments take place?</a:t>
            </a:r>
            <a:endParaRPr b="1"/>
          </a:p>
          <a:p>
            <a:pPr marL="0" lvl="0" indent="0" algn="l" rtl="0">
              <a:lnSpc>
                <a:spcPct val="90000"/>
              </a:lnSpc>
              <a:spcBef>
                <a:spcPts val="1000"/>
              </a:spcBef>
              <a:spcAft>
                <a:spcPts val="0"/>
              </a:spcAft>
              <a:buClr>
                <a:schemeClr val="dk1"/>
              </a:buClr>
              <a:buSzPts val="2800"/>
              <a:buNone/>
            </a:pPr>
            <a:r>
              <a:rPr lang="en-GB" sz="2000"/>
              <a:t>Both Year 12 &amp; 13 pupils will be given feedback on their week at regular intervals through the year; with the coursework portfolio being handed in for marking in April to meet the WJEC deadline in May. </a:t>
            </a:r>
            <a:endParaRPr sz="2000"/>
          </a:p>
          <a:p>
            <a:pPr marL="0" lvl="0" indent="0" algn="l" rtl="0">
              <a:lnSpc>
                <a:spcPct val="90000"/>
              </a:lnSpc>
              <a:spcBef>
                <a:spcPts val="1000"/>
              </a:spcBef>
              <a:spcAft>
                <a:spcPts val="0"/>
              </a:spcAft>
              <a:buClr>
                <a:schemeClr val="dk1"/>
              </a:buClr>
              <a:buSzPts val="2800"/>
              <a:buNone/>
            </a:pPr>
            <a:r>
              <a:rPr lang="en-GB" b="1"/>
              <a:t>What preparation needs to be done beforehand?</a:t>
            </a:r>
            <a:endParaRPr b="1"/>
          </a:p>
          <a:p>
            <a:pPr marL="0" lvl="0" indent="0" algn="l" rtl="0">
              <a:lnSpc>
                <a:spcPct val="90000"/>
              </a:lnSpc>
              <a:spcBef>
                <a:spcPts val="1000"/>
              </a:spcBef>
              <a:spcAft>
                <a:spcPts val="0"/>
              </a:spcAft>
              <a:buClr>
                <a:schemeClr val="dk1"/>
              </a:buClr>
              <a:buSzPts val="2800"/>
              <a:buNone/>
            </a:pPr>
            <a:r>
              <a:rPr lang="en-GB" sz="2000"/>
              <a:t>Pupils need to work continually throughout the year to ensure they are well prepared for the deadline. </a:t>
            </a:r>
            <a:endParaRPr sz="2000"/>
          </a:p>
          <a:p>
            <a:pPr marL="0" lvl="0" indent="0" algn="l" rtl="0">
              <a:lnSpc>
                <a:spcPct val="90000"/>
              </a:lnSpc>
              <a:spcBef>
                <a:spcPts val="1000"/>
              </a:spcBef>
              <a:spcAft>
                <a:spcPts val="0"/>
              </a:spcAft>
              <a:buClr>
                <a:schemeClr val="dk1"/>
              </a:buClr>
              <a:buSzPts val="2800"/>
              <a:buNone/>
            </a:pPr>
            <a:r>
              <a:rPr lang="en-GB" b="1"/>
              <a:t>Will pupils have resit opportunities to improve their results?</a:t>
            </a:r>
            <a:endParaRPr b="1"/>
          </a:p>
          <a:p>
            <a:pPr marL="0" lvl="0" indent="0" algn="l" rtl="0">
              <a:lnSpc>
                <a:spcPct val="90000"/>
              </a:lnSpc>
              <a:spcBef>
                <a:spcPts val="1000"/>
              </a:spcBef>
              <a:spcAft>
                <a:spcPts val="0"/>
              </a:spcAft>
              <a:buClr>
                <a:schemeClr val="dk1"/>
              </a:buClr>
              <a:buSzPts val="2800"/>
              <a:buNone/>
            </a:pPr>
            <a:r>
              <a:rPr lang="en-GB" sz="2300"/>
              <a:t>Pupils would need to re-submit their work the following year, with additional work if they would like to increase their marks. </a:t>
            </a:r>
            <a:endParaRPr sz="2300"/>
          </a:p>
        </p:txBody>
      </p:sp>
      <p:sp>
        <p:nvSpPr>
          <p:cNvPr id="115" name="Google Shape;115;p3"/>
          <p:cNvSpPr/>
          <p:nvPr/>
        </p:nvSpPr>
        <p:spPr>
          <a:xfrm>
            <a:off x="10672377" y="230188"/>
            <a:ext cx="1362846" cy="1318569"/>
          </a:xfrm>
          <a:prstGeom prst="ellipse">
            <a:avLst/>
          </a:prstGeom>
          <a:blipFill rotWithShape="1">
            <a:blip r:embed="rId6">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3"/>
          <p:cNvSpPr/>
          <p:nvPr/>
        </p:nvSpPr>
        <p:spPr>
          <a:xfrm>
            <a:off x="10672376" y="1999114"/>
            <a:ext cx="1362846" cy="1318569"/>
          </a:xfrm>
          <a:prstGeom prst="ellipse">
            <a:avLst/>
          </a:prstGeom>
          <a:blipFill rotWithShape="1">
            <a:blip r:embed="rId7">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3"/>
          <p:cNvSpPr/>
          <p:nvPr/>
        </p:nvSpPr>
        <p:spPr>
          <a:xfrm>
            <a:off x="10684735" y="3754481"/>
            <a:ext cx="1362846" cy="1318569"/>
          </a:xfrm>
          <a:prstGeom prst="ellipse">
            <a:avLst/>
          </a:prstGeom>
          <a:blipFill rotWithShape="1">
            <a:blip r:embed="rId8">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 name="Audio 1">
            <a:hlinkClick r:id="" action="ppaction://media"/>
            <a:extLst>
              <a:ext uri="{FF2B5EF4-FFF2-40B4-BE49-F238E27FC236}">
                <a16:creationId xmlns:a16="http://schemas.microsoft.com/office/drawing/2014/main" id="{C6C518A3-7840-47F4-831C-0F8CDF45AF9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0992"/>
    </mc:Choice>
    <mc:Fallback>
      <p:transition spd="slow" advTm="509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10515600" y="0"/>
            <a:ext cx="1676399" cy="6855211"/>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4"/>
          <p:cNvSpPr txBox="1">
            <a:spLocks noGrp="1"/>
          </p:cNvSpPr>
          <p:nvPr>
            <p:ph type="title"/>
          </p:nvPr>
        </p:nvSpPr>
        <p:spPr>
          <a:xfrm>
            <a:off x="-1" y="-599"/>
            <a:ext cx="10598495" cy="1325563"/>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C000"/>
              </a:buClr>
              <a:buSzPts val="4400"/>
              <a:buFont typeface="Calibri"/>
              <a:buNone/>
            </a:pPr>
            <a:r>
              <a:rPr lang="en-GB" b="1" u="sng">
                <a:solidFill>
                  <a:srgbClr val="FFC000"/>
                </a:solidFill>
              </a:rPr>
              <a:t>Skills Development</a:t>
            </a:r>
            <a:endParaRPr>
              <a:solidFill>
                <a:srgbClr val="FFC000"/>
              </a:solidFill>
            </a:endParaRPr>
          </a:p>
        </p:txBody>
      </p:sp>
      <p:pic>
        <p:nvPicPr>
          <p:cNvPr id="125" name="Google Shape;125;p4"/>
          <p:cNvPicPr preferRelativeResize="0"/>
          <p:nvPr/>
        </p:nvPicPr>
        <p:blipFill rotWithShape="1">
          <a:blip r:embed="rId5">
            <a:alphaModFix/>
          </a:blip>
          <a:srcRect/>
          <a:stretch/>
        </p:blipFill>
        <p:spPr>
          <a:xfrm>
            <a:off x="10598495" y="5316796"/>
            <a:ext cx="1535326" cy="1470454"/>
          </a:xfrm>
          <a:prstGeom prst="rect">
            <a:avLst/>
          </a:prstGeom>
          <a:noFill/>
          <a:ln>
            <a:noFill/>
          </a:ln>
        </p:spPr>
      </p:pic>
      <p:sp>
        <p:nvSpPr>
          <p:cNvPr id="126" name="Google Shape;126;p4"/>
          <p:cNvSpPr txBox="1">
            <a:spLocks noGrp="1"/>
          </p:cNvSpPr>
          <p:nvPr>
            <p:ph type="body" idx="1"/>
          </p:nvPr>
        </p:nvSpPr>
        <p:spPr>
          <a:xfrm>
            <a:off x="156778" y="1461154"/>
            <a:ext cx="10214404" cy="532609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b="1"/>
              <a:t>What skills will pupils develop through studying the course and how will they do this?</a:t>
            </a:r>
            <a:endParaRPr b="1"/>
          </a:p>
          <a:p>
            <a:pPr marL="0" lvl="0" indent="0" algn="l" rtl="0">
              <a:lnSpc>
                <a:spcPct val="90000"/>
              </a:lnSpc>
              <a:spcBef>
                <a:spcPts val="1000"/>
              </a:spcBef>
              <a:spcAft>
                <a:spcPts val="0"/>
              </a:spcAft>
              <a:buClr>
                <a:schemeClr val="dk1"/>
              </a:buClr>
              <a:buSzPts val="2800"/>
              <a:buNone/>
            </a:pPr>
            <a:r>
              <a:rPr lang="en-GB" sz="2400"/>
              <a:t>Students will explore a variety of different media in the different areas of Art, Craft and Design. These include textiles, 3D work, digital Art, as well as painting and drawing to name but a few. Students will also develop their analytical skills while exploring the work of other artists. Both will then be applied to their own ideas, utilising their creativity. </a:t>
            </a:r>
            <a:endParaRPr sz="2400"/>
          </a:p>
          <a:p>
            <a:pPr marL="0" lvl="0" indent="0" algn="l" rtl="0">
              <a:lnSpc>
                <a:spcPct val="90000"/>
              </a:lnSpc>
              <a:spcBef>
                <a:spcPts val="1000"/>
              </a:spcBef>
              <a:spcAft>
                <a:spcPts val="0"/>
              </a:spcAft>
              <a:buClr>
                <a:schemeClr val="dk1"/>
              </a:buClr>
              <a:buSzPts val="2800"/>
              <a:buNone/>
            </a:pPr>
            <a:r>
              <a:rPr lang="en-GB" b="1"/>
              <a:t>What can they do to practise these skills?</a:t>
            </a:r>
            <a:endParaRPr b="1"/>
          </a:p>
          <a:p>
            <a:pPr marL="0" lvl="0" indent="0" algn="l" rtl="0">
              <a:lnSpc>
                <a:spcPct val="90000"/>
              </a:lnSpc>
              <a:spcBef>
                <a:spcPts val="1000"/>
              </a:spcBef>
              <a:spcAft>
                <a:spcPts val="0"/>
              </a:spcAft>
              <a:buClr>
                <a:schemeClr val="dk1"/>
              </a:buClr>
              <a:buSzPts val="2800"/>
              <a:buNone/>
            </a:pPr>
            <a:r>
              <a:rPr lang="en-GB" sz="2400"/>
              <a:t>It is essential that students work on their portfolio continually throughout the year within the lessons as well as outside of contact time. </a:t>
            </a:r>
            <a:endParaRPr sz="2400"/>
          </a:p>
          <a:p>
            <a:pPr marL="0" lvl="0" indent="0" algn="l" rtl="0">
              <a:lnSpc>
                <a:spcPct val="90000"/>
              </a:lnSpc>
              <a:spcBef>
                <a:spcPts val="1000"/>
              </a:spcBef>
              <a:spcAft>
                <a:spcPts val="0"/>
              </a:spcAft>
              <a:buClr>
                <a:schemeClr val="dk1"/>
              </a:buClr>
              <a:buSzPts val="2800"/>
              <a:buNone/>
            </a:pPr>
            <a:r>
              <a:rPr lang="en-GB" b="1"/>
              <a:t>How can these skills be applied to different subjects/areas of life?</a:t>
            </a:r>
            <a:endParaRPr b="1"/>
          </a:p>
          <a:p>
            <a:pPr marL="0" lvl="0" indent="0" algn="l" rtl="0">
              <a:lnSpc>
                <a:spcPct val="90000"/>
              </a:lnSpc>
              <a:spcBef>
                <a:spcPts val="1000"/>
              </a:spcBef>
              <a:spcAft>
                <a:spcPts val="0"/>
              </a:spcAft>
              <a:buClr>
                <a:schemeClr val="dk1"/>
              </a:buClr>
              <a:buSzPts val="2800"/>
              <a:buNone/>
            </a:pPr>
            <a:r>
              <a:rPr lang="en-GB" sz="2400"/>
              <a:t>Creative thinking can be applied in all subjects where problem solving is needed. </a:t>
            </a:r>
            <a:endParaRPr sz="2400"/>
          </a:p>
        </p:txBody>
      </p:sp>
      <p:sp>
        <p:nvSpPr>
          <p:cNvPr id="127" name="Google Shape;127;p4"/>
          <p:cNvSpPr/>
          <p:nvPr/>
        </p:nvSpPr>
        <p:spPr>
          <a:xfrm>
            <a:off x="10672377" y="230188"/>
            <a:ext cx="1362846" cy="1318569"/>
          </a:xfrm>
          <a:prstGeom prst="ellipse">
            <a:avLst/>
          </a:prstGeom>
          <a:blipFill rotWithShape="1">
            <a:blip r:embed="rId6">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4"/>
          <p:cNvSpPr/>
          <p:nvPr/>
        </p:nvSpPr>
        <p:spPr>
          <a:xfrm>
            <a:off x="10672376" y="1999114"/>
            <a:ext cx="1362846" cy="1318569"/>
          </a:xfrm>
          <a:prstGeom prst="ellipse">
            <a:avLst/>
          </a:prstGeom>
          <a:blipFill rotWithShape="1">
            <a:blip r:embed="rId7">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p:nvPr/>
        </p:nvSpPr>
        <p:spPr>
          <a:xfrm>
            <a:off x="10684735" y="3754481"/>
            <a:ext cx="1362846" cy="1318569"/>
          </a:xfrm>
          <a:prstGeom prst="ellipse">
            <a:avLst/>
          </a:prstGeom>
          <a:blipFill rotWithShape="1">
            <a:blip r:embed="rId8">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 name="Audio 1">
            <a:hlinkClick r:id="" action="ppaction://media"/>
            <a:extLst>
              <a:ext uri="{FF2B5EF4-FFF2-40B4-BE49-F238E27FC236}">
                <a16:creationId xmlns:a16="http://schemas.microsoft.com/office/drawing/2014/main" id="{66E4649B-CE4E-457A-8737-D4D9661B757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8303"/>
    </mc:Choice>
    <mc:Fallback>
      <p:transition spd="slow" advTm="283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f971ed88e7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36" name="Google Shape;136;gf971ed88e7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137" name="Google Shape;137;gf971ed88e7_0_0"/>
          <p:cNvSpPr/>
          <p:nvPr/>
        </p:nvSpPr>
        <p:spPr>
          <a:xfrm>
            <a:off x="10515600" y="0"/>
            <a:ext cx="1676400" cy="6855300"/>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8" name="Google Shape;138;gf971ed88e7_0_0"/>
          <p:cNvPicPr preferRelativeResize="0"/>
          <p:nvPr/>
        </p:nvPicPr>
        <p:blipFill rotWithShape="1">
          <a:blip r:embed="rId5">
            <a:alphaModFix/>
          </a:blip>
          <a:srcRect/>
          <a:stretch/>
        </p:blipFill>
        <p:spPr>
          <a:xfrm>
            <a:off x="10598495" y="5316796"/>
            <a:ext cx="1535327" cy="1470454"/>
          </a:xfrm>
          <a:prstGeom prst="rect">
            <a:avLst/>
          </a:prstGeom>
          <a:noFill/>
          <a:ln>
            <a:noFill/>
          </a:ln>
        </p:spPr>
      </p:pic>
      <p:sp>
        <p:nvSpPr>
          <p:cNvPr id="139" name="Google Shape;139;gf971ed88e7_0_0"/>
          <p:cNvSpPr/>
          <p:nvPr/>
        </p:nvSpPr>
        <p:spPr>
          <a:xfrm>
            <a:off x="10672377" y="230188"/>
            <a:ext cx="1362900" cy="1318500"/>
          </a:xfrm>
          <a:prstGeom prst="ellipse">
            <a:avLst/>
          </a:prstGeom>
          <a:blipFill rotWithShape="1">
            <a:blip r:embed="rId6">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gf971ed88e7_0_0"/>
          <p:cNvSpPr/>
          <p:nvPr/>
        </p:nvSpPr>
        <p:spPr>
          <a:xfrm>
            <a:off x="10672376" y="1999114"/>
            <a:ext cx="1362900" cy="1318500"/>
          </a:xfrm>
          <a:prstGeom prst="ellipse">
            <a:avLst/>
          </a:prstGeom>
          <a:blipFill rotWithShape="1">
            <a:blip r:embed="rId7">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gf971ed88e7_0_0"/>
          <p:cNvSpPr/>
          <p:nvPr/>
        </p:nvSpPr>
        <p:spPr>
          <a:xfrm>
            <a:off x="10684735" y="3754481"/>
            <a:ext cx="1362900" cy="1318500"/>
          </a:xfrm>
          <a:prstGeom prst="ellipse">
            <a:avLst/>
          </a:prstGeom>
          <a:blipFill rotWithShape="1">
            <a:blip r:embed="rId8">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2" name="Google Shape;142;gf971ed88e7_0_0"/>
          <p:cNvPicPr preferRelativeResize="0"/>
          <p:nvPr/>
        </p:nvPicPr>
        <p:blipFill rotWithShape="1">
          <a:blip r:embed="rId9">
            <a:alphaModFix/>
          </a:blip>
          <a:srcRect b="12945"/>
          <a:stretch/>
        </p:blipFill>
        <p:spPr>
          <a:xfrm>
            <a:off x="0" y="2797525"/>
            <a:ext cx="6219203" cy="4060474"/>
          </a:xfrm>
          <a:prstGeom prst="rect">
            <a:avLst/>
          </a:prstGeom>
          <a:noFill/>
          <a:ln>
            <a:noFill/>
          </a:ln>
        </p:spPr>
      </p:pic>
      <p:pic>
        <p:nvPicPr>
          <p:cNvPr id="143" name="Google Shape;143;gf971ed88e7_0_0"/>
          <p:cNvPicPr preferRelativeResize="0"/>
          <p:nvPr/>
        </p:nvPicPr>
        <p:blipFill rotWithShape="1">
          <a:blip r:embed="rId10">
            <a:alphaModFix/>
          </a:blip>
          <a:srcRect l="15223" t="14828" r="25238"/>
          <a:stretch/>
        </p:blipFill>
        <p:spPr>
          <a:xfrm>
            <a:off x="8311475" y="2701025"/>
            <a:ext cx="2204126" cy="4220698"/>
          </a:xfrm>
          <a:prstGeom prst="rect">
            <a:avLst/>
          </a:prstGeom>
          <a:noFill/>
          <a:ln>
            <a:noFill/>
          </a:ln>
        </p:spPr>
      </p:pic>
      <p:pic>
        <p:nvPicPr>
          <p:cNvPr id="144" name="Google Shape;144;gf971ed88e7_0_0"/>
          <p:cNvPicPr preferRelativeResize="0"/>
          <p:nvPr/>
        </p:nvPicPr>
        <p:blipFill rotWithShape="1">
          <a:blip r:embed="rId11">
            <a:alphaModFix/>
          </a:blip>
          <a:srcRect b="10554"/>
          <a:stretch/>
        </p:blipFill>
        <p:spPr>
          <a:xfrm>
            <a:off x="0" y="0"/>
            <a:ext cx="2336559" cy="2797527"/>
          </a:xfrm>
          <a:prstGeom prst="rect">
            <a:avLst/>
          </a:prstGeom>
          <a:noFill/>
          <a:ln>
            <a:noFill/>
          </a:ln>
        </p:spPr>
      </p:pic>
      <p:pic>
        <p:nvPicPr>
          <p:cNvPr id="145" name="Google Shape;145;gf971ed88e7_0_0"/>
          <p:cNvPicPr preferRelativeResize="0"/>
          <p:nvPr/>
        </p:nvPicPr>
        <p:blipFill rotWithShape="1">
          <a:blip r:embed="rId12">
            <a:alphaModFix/>
          </a:blip>
          <a:srcRect r="49145"/>
          <a:stretch/>
        </p:blipFill>
        <p:spPr>
          <a:xfrm>
            <a:off x="6219199" y="2807125"/>
            <a:ext cx="2092275" cy="4041277"/>
          </a:xfrm>
          <a:prstGeom prst="rect">
            <a:avLst/>
          </a:prstGeom>
          <a:noFill/>
          <a:ln>
            <a:noFill/>
          </a:ln>
        </p:spPr>
      </p:pic>
      <p:pic>
        <p:nvPicPr>
          <p:cNvPr id="146" name="Google Shape;146;gf971ed88e7_0_0"/>
          <p:cNvPicPr preferRelativeResize="0"/>
          <p:nvPr/>
        </p:nvPicPr>
        <p:blipFill rotWithShape="1">
          <a:blip r:embed="rId13">
            <a:alphaModFix/>
          </a:blip>
          <a:srcRect l="12842" r="3657" b="7373"/>
          <a:stretch/>
        </p:blipFill>
        <p:spPr>
          <a:xfrm>
            <a:off x="2167636" y="-1"/>
            <a:ext cx="1883927" cy="2797527"/>
          </a:xfrm>
          <a:prstGeom prst="rect">
            <a:avLst/>
          </a:prstGeom>
          <a:noFill/>
          <a:ln>
            <a:noFill/>
          </a:ln>
        </p:spPr>
      </p:pic>
      <p:pic>
        <p:nvPicPr>
          <p:cNvPr id="147" name="Google Shape;147;gf971ed88e7_0_0"/>
          <p:cNvPicPr preferRelativeResize="0"/>
          <p:nvPr/>
        </p:nvPicPr>
        <p:blipFill rotWithShape="1">
          <a:blip r:embed="rId14">
            <a:alphaModFix/>
          </a:blip>
          <a:srcRect t="7759" b="28792"/>
          <a:stretch/>
        </p:blipFill>
        <p:spPr>
          <a:xfrm>
            <a:off x="4051563" y="0"/>
            <a:ext cx="3294013" cy="2797527"/>
          </a:xfrm>
          <a:prstGeom prst="rect">
            <a:avLst/>
          </a:prstGeom>
          <a:noFill/>
          <a:ln>
            <a:noFill/>
          </a:ln>
        </p:spPr>
      </p:pic>
      <p:pic>
        <p:nvPicPr>
          <p:cNvPr id="148" name="Google Shape;148;gf971ed88e7_0_0"/>
          <p:cNvPicPr preferRelativeResize="0"/>
          <p:nvPr/>
        </p:nvPicPr>
        <p:blipFill rotWithShape="1">
          <a:blip r:embed="rId15">
            <a:alphaModFix/>
          </a:blip>
          <a:srcRect t="15665" b="15020"/>
          <a:stretch/>
        </p:blipFill>
        <p:spPr>
          <a:xfrm>
            <a:off x="7345575" y="48250"/>
            <a:ext cx="3293998" cy="2701025"/>
          </a:xfrm>
          <a:prstGeom prst="rect">
            <a:avLst/>
          </a:prstGeom>
          <a:noFill/>
          <a:ln>
            <a:noFill/>
          </a:ln>
        </p:spPr>
      </p:pic>
      <p:pic>
        <p:nvPicPr>
          <p:cNvPr id="4" name="Audio 3">
            <a:hlinkClick r:id="" action="ppaction://media"/>
            <a:extLst>
              <a:ext uri="{FF2B5EF4-FFF2-40B4-BE49-F238E27FC236}">
                <a16:creationId xmlns:a16="http://schemas.microsoft.com/office/drawing/2014/main" id="{6889183E-A31A-4112-AAD9-2148FB777A72}"/>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1581"/>
    </mc:Choice>
    <mc:Fallback>
      <p:transition spd="slow" advTm="11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p:nvPr/>
        </p:nvSpPr>
        <p:spPr>
          <a:xfrm>
            <a:off x="10515600" y="0"/>
            <a:ext cx="1676399" cy="6855211"/>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5"/>
          <p:cNvSpPr txBox="1">
            <a:spLocks noGrp="1"/>
          </p:cNvSpPr>
          <p:nvPr>
            <p:ph type="title"/>
          </p:nvPr>
        </p:nvSpPr>
        <p:spPr>
          <a:xfrm>
            <a:off x="-1" y="-599"/>
            <a:ext cx="10598495" cy="1325563"/>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C000"/>
              </a:buClr>
              <a:buSzPts val="4400"/>
              <a:buFont typeface="Calibri"/>
              <a:buNone/>
            </a:pPr>
            <a:r>
              <a:rPr lang="en-GB" b="1" u="sng">
                <a:solidFill>
                  <a:srgbClr val="FFC000"/>
                </a:solidFill>
              </a:rPr>
              <a:t>Our Expectations</a:t>
            </a:r>
            <a:endParaRPr>
              <a:solidFill>
                <a:srgbClr val="FFC000"/>
              </a:solidFill>
            </a:endParaRPr>
          </a:p>
        </p:txBody>
      </p:sp>
      <p:pic>
        <p:nvPicPr>
          <p:cNvPr id="156" name="Google Shape;156;p5"/>
          <p:cNvPicPr preferRelativeResize="0"/>
          <p:nvPr/>
        </p:nvPicPr>
        <p:blipFill rotWithShape="1">
          <a:blip r:embed="rId5">
            <a:alphaModFix/>
          </a:blip>
          <a:srcRect/>
          <a:stretch/>
        </p:blipFill>
        <p:spPr>
          <a:xfrm>
            <a:off x="10598495" y="5316796"/>
            <a:ext cx="1535326" cy="1470454"/>
          </a:xfrm>
          <a:prstGeom prst="rect">
            <a:avLst/>
          </a:prstGeom>
          <a:noFill/>
          <a:ln>
            <a:noFill/>
          </a:ln>
        </p:spPr>
      </p:pic>
      <p:sp>
        <p:nvSpPr>
          <p:cNvPr id="157" name="Google Shape;157;p5"/>
          <p:cNvSpPr txBox="1">
            <a:spLocks noGrp="1"/>
          </p:cNvSpPr>
          <p:nvPr>
            <p:ph type="body" idx="1"/>
          </p:nvPr>
        </p:nvSpPr>
        <p:spPr>
          <a:xfrm>
            <a:off x="98598" y="1429699"/>
            <a:ext cx="10272584" cy="5282186"/>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1000"/>
              </a:spcBef>
              <a:spcAft>
                <a:spcPts val="0"/>
              </a:spcAft>
              <a:buClr>
                <a:schemeClr val="dk1"/>
              </a:buClr>
              <a:buSzPts val="2800"/>
              <a:buChar char="•"/>
            </a:pPr>
            <a:r>
              <a:rPr lang="en-GB"/>
              <a:t>All work should be presented in a sketchbook or presentation file and should be A3 size.</a:t>
            </a:r>
            <a:endParaRPr/>
          </a:p>
          <a:p>
            <a:pPr marL="228600" lvl="0" indent="-165100" algn="l" rtl="0">
              <a:lnSpc>
                <a:spcPct val="90000"/>
              </a:lnSpc>
              <a:spcBef>
                <a:spcPts val="1000"/>
              </a:spcBef>
              <a:spcAft>
                <a:spcPts val="0"/>
              </a:spcAft>
              <a:buSzPts val="1800"/>
              <a:buChar char="•"/>
            </a:pPr>
            <a:r>
              <a:rPr lang="en-GB"/>
              <a:t>Homework is continual. Tasks started in class should be continued at home and techniques explored further in the students own time. </a:t>
            </a:r>
            <a:endParaRPr/>
          </a:p>
          <a:p>
            <a:pPr marL="228600" lvl="0" indent="-228600" algn="l" rtl="0">
              <a:lnSpc>
                <a:spcPct val="90000"/>
              </a:lnSpc>
              <a:spcBef>
                <a:spcPts val="1000"/>
              </a:spcBef>
              <a:spcAft>
                <a:spcPts val="0"/>
              </a:spcAft>
              <a:buClr>
                <a:schemeClr val="dk1"/>
              </a:buClr>
              <a:buSzPts val="2800"/>
              <a:buChar char="•"/>
            </a:pPr>
            <a:r>
              <a:rPr lang="en-GB"/>
              <a:t>Regular deadlines will be set for ongoing assessment. It is essential that these are met to allow students to produce the quantity of work needed to cover all of the assessment objectives well.  </a:t>
            </a:r>
            <a:endParaRPr/>
          </a:p>
          <a:p>
            <a:pPr marL="228600" lvl="0" indent="-228600" algn="l" rtl="0">
              <a:lnSpc>
                <a:spcPct val="90000"/>
              </a:lnSpc>
              <a:spcBef>
                <a:spcPts val="1000"/>
              </a:spcBef>
              <a:spcAft>
                <a:spcPts val="0"/>
              </a:spcAft>
              <a:buClr>
                <a:schemeClr val="dk1"/>
              </a:buClr>
              <a:buSzPts val="2800"/>
              <a:buChar char="•"/>
            </a:pPr>
            <a:r>
              <a:rPr lang="en-GB"/>
              <a:t>Students will need to bring their sketchbooks to each lesson as well as basic art supplies. As they find an area of specific interest to them, they may want to invest in more equipment, but that is up to the student and not a requirement. </a:t>
            </a:r>
            <a:endParaRPr/>
          </a:p>
          <a:p>
            <a:pPr marL="228600" lvl="0" indent="-228600" algn="l" rtl="0">
              <a:lnSpc>
                <a:spcPct val="90000"/>
              </a:lnSpc>
              <a:spcBef>
                <a:spcPts val="1000"/>
              </a:spcBef>
              <a:spcAft>
                <a:spcPts val="0"/>
              </a:spcAft>
              <a:buClr>
                <a:schemeClr val="dk1"/>
              </a:buClr>
              <a:buSzPts val="2800"/>
              <a:buChar char="•"/>
            </a:pPr>
            <a:r>
              <a:rPr lang="en-GB"/>
              <a:t>The more creative experiences students have to draw on in their work, the more personal and interesting their work will be. </a:t>
            </a:r>
            <a:endParaRPr/>
          </a:p>
        </p:txBody>
      </p:sp>
      <p:sp>
        <p:nvSpPr>
          <p:cNvPr id="158" name="Google Shape;158;p5"/>
          <p:cNvSpPr/>
          <p:nvPr/>
        </p:nvSpPr>
        <p:spPr>
          <a:xfrm>
            <a:off x="10672377" y="230188"/>
            <a:ext cx="1362846" cy="1318569"/>
          </a:xfrm>
          <a:prstGeom prst="ellipse">
            <a:avLst/>
          </a:prstGeom>
          <a:blipFill rotWithShape="1">
            <a:blip r:embed="rId6">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5"/>
          <p:cNvSpPr/>
          <p:nvPr/>
        </p:nvSpPr>
        <p:spPr>
          <a:xfrm>
            <a:off x="10672376" y="1999114"/>
            <a:ext cx="1362846" cy="1318569"/>
          </a:xfrm>
          <a:prstGeom prst="ellipse">
            <a:avLst/>
          </a:prstGeom>
          <a:blipFill rotWithShape="1">
            <a:blip r:embed="rId7">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5"/>
          <p:cNvSpPr/>
          <p:nvPr/>
        </p:nvSpPr>
        <p:spPr>
          <a:xfrm>
            <a:off x="10684735" y="3754481"/>
            <a:ext cx="1362846" cy="1318569"/>
          </a:xfrm>
          <a:prstGeom prst="ellipse">
            <a:avLst/>
          </a:prstGeom>
          <a:blipFill rotWithShape="1">
            <a:blip r:embed="rId8">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 name="Audio 1">
            <a:hlinkClick r:id="" action="ppaction://media"/>
            <a:extLst>
              <a:ext uri="{FF2B5EF4-FFF2-40B4-BE49-F238E27FC236}">
                <a16:creationId xmlns:a16="http://schemas.microsoft.com/office/drawing/2014/main" id="{74823E95-80F6-4F4B-83F8-A730A691594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3390"/>
    </mc:Choice>
    <mc:Fallback>
      <p:transition spd="slow" advTm="63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p:nvPr/>
        </p:nvSpPr>
        <p:spPr>
          <a:xfrm>
            <a:off x="10515600" y="0"/>
            <a:ext cx="1676399" cy="6855211"/>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7" name="Google Shape;167;p6"/>
          <p:cNvSpPr txBox="1">
            <a:spLocks noGrp="1"/>
          </p:cNvSpPr>
          <p:nvPr>
            <p:ph type="title"/>
          </p:nvPr>
        </p:nvSpPr>
        <p:spPr>
          <a:xfrm>
            <a:off x="-1" y="-599"/>
            <a:ext cx="10598495" cy="1325563"/>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C000"/>
              </a:buClr>
              <a:buSzPts val="4400"/>
              <a:buFont typeface="Calibri"/>
              <a:buNone/>
            </a:pPr>
            <a:r>
              <a:rPr lang="en-GB" b="1" u="sng">
                <a:solidFill>
                  <a:srgbClr val="FFC000"/>
                </a:solidFill>
              </a:rPr>
              <a:t>Resources and Support</a:t>
            </a:r>
            <a:endParaRPr>
              <a:solidFill>
                <a:srgbClr val="FFC000"/>
              </a:solidFill>
            </a:endParaRPr>
          </a:p>
        </p:txBody>
      </p:sp>
      <p:pic>
        <p:nvPicPr>
          <p:cNvPr id="168" name="Google Shape;168;p6"/>
          <p:cNvPicPr preferRelativeResize="0"/>
          <p:nvPr/>
        </p:nvPicPr>
        <p:blipFill rotWithShape="1">
          <a:blip r:embed="rId5">
            <a:alphaModFix/>
          </a:blip>
          <a:srcRect/>
          <a:stretch/>
        </p:blipFill>
        <p:spPr>
          <a:xfrm>
            <a:off x="10598495" y="5316796"/>
            <a:ext cx="1535326" cy="1470454"/>
          </a:xfrm>
          <a:prstGeom prst="rect">
            <a:avLst/>
          </a:prstGeom>
          <a:noFill/>
          <a:ln>
            <a:noFill/>
          </a:ln>
        </p:spPr>
      </p:pic>
      <p:sp>
        <p:nvSpPr>
          <p:cNvPr id="169" name="Google Shape;169;p6"/>
          <p:cNvSpPr txBox="1">
            <a:spLocks noGrp="1"/>
          </p:cNvSpPr>
          <p:nvPr>
            <p:ph type="body" idx="1"/>
          </p:nvPr>
        </p:nvSpPr>
        <p:spPr>
          <a:xfrm>
            <a:off x="144419" y="1457979"/>
            <a:ext cx="10214404" cy="523505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GB" b="1"/>
              <a:t>What resources will you make available to support learning?</a:t>
            </a:r>
            <a:endParaRPr b="1"/>
          </a:p>
          <a:p>
            <a:pPr marL="0" lvl="0" indent="0" algn="l" rtl="0">
              <a:lnSpc>
                <a:spcPct val="90000"/>
              </a:lnSpc>
              <a:spcBef>
                <a:spcPts val="1000"/>
              </a:spcBef>
              <a:spcAft>
                <a:spcPts val="0"/>
              </a:spcAft>
              <a:buClr>
                <a:schemeClr val="dk1"/>
              </a:buClr>
              <a:buSzPts val="2800"/>
              <a:buNone/>
            </a:pPr>
            <a:r>
              <a:rPr lang="en-GB" sz="2400"/>
              <a:t>Students will be given demonstrations in lessons in a variety of different techniques to expand their knowledge and skills within Art, Craft and Design. Students will also have support material to help them analyse the work of other artists and develop a response to it. </a:t>
            </a:r>
            <a:endParaRPr sz="2400"/>
          </a:p>
          <a:p>
            <a:pPr marL="0" lvl="0" indent="0" algn="l" rtl="0">
              <a:lnSpc>
                <a:spcPct val="90000"/>
              </a:lnSpc>
              <a:spcBef>
                <a:spcPts val="1000"/>
              </a:spcBef>
              <a:spcAft>
                <a:spcPts val="0"/>
              </a:spcAft>
              <a:buClr>
                <a:schemeClr val="dk1"/>
              </a:buClr>
              <a:buSzPts val="2800"/>
              <a:buNone/>
            </a:pPr>
            <a:r>
              <a:rPr lang="en-GB" b="1"/>
              <a:t>What support both within and outside lessons will be provided to support pupils?</a:t>
            </a:r>
            <a:endParaRPr b="1"/>
          </a:p>
          <a:p>
            <a:pPr marL="0" lvl="0" indent="0" algn="l" rtl="0">
              <a:lnSpc>
                <a:spcPct val="90000"/>
              </a:lnSpc>
              <a:spcBef>
                <a:spcPts val="1000"/>
              </a:spcBef>
              <a:spcAft>
                <a:spcPts val="0"/>
              </a:spcAft>
              <a:buClr>
                <a:schemeClr val="dk1"/>
              </a:buClr>
              <a:buSzPts val="2800"/>
              <a:buNone/>
            </a:pPr>
            <a:r>
              <a:rPr lang="en-GB" sz="2400"/>
              <a:t>The class teacher will give students one-to-one support and feedback throughout each lesson. Students will have access to the sixth form Art room throughout the week outside of lesson time.</a:t>
            </a:r>
            <a:endParaRPr sz="2400"/>
          </a:p>
          <a:p>
            <a:pPr marL="0" lvl="0" indent="0" algn="l" rtl="0">
              <a:lnSpc>
                <a:spcPct val="90000"/>
              </a:lnSpc>
              <a:spcBef>
                <a:spcPts val="1000"/>
              </a:spcBef>
              <a:spcAft>
                <a:spcPts val="0"/>
              </a:spcAft>
              <a:buClr>
                <a:schemeClr val="dk1"/>
              </a:buClr>
              <a:buSzPts val="2800"/>
              <a:buNone/>
            </a:pPr>
            <a:r>
              <a:rPr lang="en-GB" b="1"/>
              <a:t>How can parents/carers support their children in your subject?</a:t>
            </a:r>
            <a:endParaRPr b="1"/>
          </a:p>
          <a:p>
            <a:pPr marL="0" lvl="0" indent="0" algn="l" rtl="0">
              <a:lnSpc>
                <a:spcPct val="90000"/>
              </a:lnSpc>
              <a:spcBef>
                <a:spcPts val="1000"/>
              </a:spcBef>
              <a:spcAft>
                <a:spcPts val="0"/>
              </a:spcAft>
              <a:buClr>
                <a:schemeClr val="dk1"/>
              </a:buClr>
              <a:buSzPts val="2800"/>
              <a:buNone/>
            </a:pPr>
            <a:r>
              <a:rPr lang="en-GB" sz="2400"/>
              <a:t>It is essential that student work on their sketchbooks outside of lessons and meet deadlines, to avoid poor coverage of the assessment objectives and putting themselves under pressure before the deadline. </a:t>
            </a:r>
            <a:endParaRPr sz="2400"/>
          </a:p>
        </p:txBody>
      </p:sp>
      <p:sp>
        <p:nvSpPr>
          <p:cNvPr id="170" name="Google Shape;170;p6"/>
          <p:cNvSpPr/>
          <p:nvPr/>
        </p:nvSpPr>
        <p:spPr>
          <a:xfrm>
            <a:off x="10672377" y="230188"/>
            <a:ext cx="1362846" cy="1318569"/>
          </a:xfrm>
          <a:prstGeom prst="ellipse">
            <a:avLst/>
          </a:prstGeom>
          <a:blipFill rotWithShape="1">
            <a:blip r:embed="rId6">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 name="Google Shape;171;p6"/>
          <p:cNvSpPr/>
          <p:nvPr/>
        </p:nvSpPr>
        <p:spPr>
          <a:xfrm>
            <a:off x="10672376" y="1999114"/>
            <a:ext cx="1362846" cy="1318569"/>
          </a:xfrm>
          <a:prstGeom prst="ellipse">
            <a:avLst/>
          </a:prstGeom>
          <a:blipFill rotWithShape="1">
            <a:blip r:embed="rId7">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p6"/>
          <p:cNvSpPr/>
          <p:nvPr/>
        </p:nvSpPr>
        <p:spPr>
          <a:xfrm>
            <a:off x="10684735" y="3754481"/>
            <a:ext cx="1362846" cy="1318569"/>
          </a:xfrm>
          <a:prstGeom prst="ellipse">
            <a:avLst/>
          </a:prstGeom>
          <a:blipFill rotWithShape="1">
            <a:blip r:embed="rId8">
              <a:alphaModFix/>
            </a:blip>
            <a:stretch>
              <a:fillRect/>
            </a:stretch>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 name="Audio 1">
            <a:hlinkClick r:id="" action="ppaction://media"/>
            <a:extLst>
              <a:ext uri="{FF2B5EF4-FFF2-40B4-BE49-F238E27FC236}">
                <a16:creationId xmlns:a16="http://schemas.microsoft.com/office/drawing/2014/main" id="{F17259E5-7175-4FC6-83D5-DC5C4349B66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6900"/>
    </mc:Choice>
    <mc:Fallback>
      <p:transition spd="slow" advTm="369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716</Words>
  <Application>Microsoft Office PowerPoint</Application>
  <PresentationFormat>Widescreen</PresentationFormat>
  <Paragraphs>48</Paragraphs>
  <Slides>7</Slides>
  <Notes>7</Notes>
  <HiddenSlides>0</HiddenSlides>
  <MMClips>7</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Course content and delivery </vt:lpstr>
      <vt:lpstr>Assessment</vt:lpstr>
      <vt:lpstr>Skills Development</vt:lpstr>
      <vt:lpstr>PowerPoint Presentation</vt:lpstr>
      <vt:lpstr>Our Expectations</vt:lpstr>
      <vt:lpstr>Resources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Irvine</dc:creator>
  <cp:lastModifiedBy>Katy Gullam</cp:lastModifiedBy>
  <cp:revision>1</cp:revision>
  <dcterms:created xsi:type="dcterms:W3CDTF">2021-09-23T20:46:14Z</dcterms:created>
  <dcterms:modified xsi:type="dcterms:W3CDTF">2021-10-20T19:12:31Z</dcterms:modified>
</cp:coreProperties>
</file>