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62" r:id="rId4"/>
    <p:sldId id="263" r:id="rId5"/>
    <p:sldId id="264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4E8F-2FC6-41E8-B103-BC58A9CA8405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863B2-A18B-4640-8C4D-03F43EF9DA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18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2373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936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409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00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574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E2D47D-C8EB-42C0-8145-F1EB594A636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525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A5CDE-CD67-45BE-874A-9EF61D51E5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D4D766-2DBD-4484-8F56-B4204FB02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30ACE-488C-45C5-B6E2-EA5E376A7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94690-31E1-4C20-B56D-90A27E57D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C07AF3-2157-4399-805B-ACFF20C4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523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CC258-3CA0-4571-9589-176E371B0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A7A214-9ABD-4E8F-898F-4044A52C63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3243A-A6E7-4A36-B964-3FEED832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D9C6-338C-4A65-8CA5-4C912BADA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3D8B5-EDC9-4A0C-9CF1-D40F3DC9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0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FCE218-BE3F-4D84-86F4-E91F6C83B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53CE14-164A-418E-AA4F-F917FD6D68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C8607-025B-43B6-9843-C98BCA08D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C0B98-FB8F-4070-B260-3EAE7BB6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87E6B9-5AA5-492C-B2D7-6EE983034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32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9FB9F-46A0-4EDE-829E-40C69598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A709-AF18-41C4-AC0A-9E9620C0B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B8430-5C1B-4317-B200-DE06E8023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3F12-DBE8-495E-846C-5D18C35DB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318270-4D8E-4B66-AA1F-34A52FB86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190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1DCF1-6A36-4D56-94E7-E6CB0AAFF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83BD-DFDE-40D8-A8AE-728EECB12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25216-4ADA-4F2B-A339-34D05D7CC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7413C-0F27-4A78-BBF1-753E15FA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C2391-933F-460C-AADE-CB9647CC4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76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B57B-CD9A-4A50-A9E8-0DD16BA3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597CC-D1EF-4134-8A4E-4A375EA05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4C107-2426-4294-A669-3E3ACB001A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962698-6995-45BD-BFBE-E995937B4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37BB2B-BB92-491F-B879-59C98746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92AFE-8F5E-422C-A70B-F538EA1D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99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3DDF5-5942-4F4E-A07B-40182ECF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B07C3-37DE-4CF8-AD54-4C7C32DD1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2FC646-6E10-4F3C-A44D-64BD282E6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297D5-1A46-4F36-9F91-3B05666C94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7DFCED-E335-49CE-BFAA-57BCBEC76D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B4661-D0BA-4CFC-B755-02EAF607B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22D949-51B2-4BC0-8E94-117BEEA9C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44432E-B2BB-4A5D-AB44-41F4F3DBA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15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C323D-CED7-4862-9E72-A10DB3C66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1995B-1E96-4370-A668-344D0CE7E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ED2F3-95D7-47C2-A2AB-3971D7957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20CC8-15C7-4F09-A590-35D09568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07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2B1E8-ACF2-486B-9E22-72F9E35F1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818067-00E7-42E2-87BD-2F2E982B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AB7D4-DBE1-4671-9B6D-28403A036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2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FE5C-3610-4574-B288-07B3E3F6B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4D759-4F6F-4FF2-B70E-8D6DA57B3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9CB908-A93F-4E5A-98A2-FC6864AC8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0FC419-AF34-4E9F-A353-867898FDD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0FDAE-0551-4B85-A7EF-52205E38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3F81D-A333-49D9-8C53-A4EB5509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324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2E2B1-B634-4462-934B-05A6A13A0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1F8901-783B-43B7-A56E-D06F9EB4AD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A7046-BC9B-48DB-A77D-42398B41C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29AD40-0BF0-402D-85F9-BB97144D8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6E534-6A01-4AB9-AD6F-B0F7CE4DE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EC9411-491F-475C-8D28-27116C18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670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31406B-4B73-40A5-BB0A-3BE2FDA66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1794DE-1A48-42EF-8244-3A0BE2EBA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01875-6F67-4234-BC86-BD2C61B290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0A86-86A2-49CB-8D8B-15E01C7CFEDE}" type="datetimeFigureOut">
              <a:rPr lang="en-GB" smtClean="0"/>
              <a:t>12/10/2021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41146-D6D3-43FB-A495-3B9B699C1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43036-99E1-41A5-9BD2-126981033C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69069-CF3C-47BE-9D56-5549DA60E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812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7212DBE-02A3-48E9-9737-0BFBFFB700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7816" y="0"/>
            <a:ext cx="4024184" cy="6858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11E543-3354-4B4D-9B05-71C81441A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9" y="168798"/>
            <a:ext cx="2103579" cy="201469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6F112866-78E3-45E5-A4C2-993249C91709}"/>
              </a:ext>
            </a:extLst>
          </p:cNvPr>
          <p:cNvSpPr/>
          <p:nvPr/>
        </p:nvSpPr>
        <p:spPr>
          <a:xfrm>
            <a:off x="2899722" y="74142"/>
            <a:ext cx="4353694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Working Together,</a:t>
            </a:r>
            <a:endParaRPr lang="en-US" sz="4000" b="1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Achieving </a:t>
            </a:r>
            <a:r>
              <a:rPr lang="en-US" sz="4000" b="1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M</a:t>
            </a:r>
            <a:r>
              <a:rPr lang="en-US" sz="4000" b="1" cap="none" spc="5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871FA2-E8DB-4590-B2DE-79B6FF1A97D2}"/>
              </a:ext>
            </a:extLst>
          </p:cNvPr>
          <p:cNvSpPr txBox="1"/>
          <p:nvPr/>
        </p:nvSpPr>
        <p:spPr>
          <a:xfrm>
            <a:off x="198304" y="2395240"/>
            <a:ext cx="765176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Year 10 and 11 Information Evening</a:t>
            </a: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21</a:t>
            </a:r>
            <a:r>
              <a:rPr lang="en-GB" sz="4000" b="1" baseline="30000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st</a:t>
            </a:r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 October 2021</a:t>
            </a:r>
          </a:p>
          <a:p>
            <a:pPr algn="ctr"/>
            <a:endParaRPr lang="en-GB" sz="4400" b="1" dirty="0">
              <a:solidFill>
                <a:schemeClr val="accent1">
                  <a:lumMod val="5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  <a:p>
            <a:pPr algn="ctr"/>
            <a:r>
              <a:rPr lang="en-GB" sz="4400" b="1" dirty="0" err="1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damsky SF" pitchFamily="2" charset="0"/>
              </a:rPr>
              <a:t>Cymraeg</a:t>
            </a:r>
            <a:endParaRPr lang="en-GB" sz="4400" b="1" dirty="0">
              <a:solidFill>
                <a:srgbClr val="C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damsky SF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391BF3-3538-4E04-9EEF-75877D2BB5C3}"/>
              </a:ext>
            </a:extLst>
          </p:cNvPr>
          <p:cNvSpPr/>
          <p:nvPr/>
        </p:nvSpPr>
        <p:spPr>
          <a:xfrm>
            <a:off x="2899722" y="1409938"/>
            <a:ext cx="4353694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Cydweithio</a:t>
            </a:r>
            <a:r>
              <a:rPr lang="en-US" sz="3200" b="1" cap="none" spc="50" dirty="0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a </a:t>
            </a:r>
            <a:r>
              <a:rPr lang="en-US" sz="3200" b="1" cap="none" spc="50" dirty="0" err="1">
                <a:ln w="9525" cmpd="sng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Chyflawni</a:t>
            </a:r>
            <a:endParaRPr lang="en-US" sz="3200" b="1" cap="none" spc="50" dirty="0">
              <a:ln w="9525" cmpd="sng">
                <a:solidFill>
                  <a:srgbClr val="FFC00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8773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1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Course content and delivery</a:t>
            </a:r>
            <a:r>
              <a:rPr lang="en-GB" dirty="0">
                <a:solidFill>
                  <a:srgbClr val="FFC000"/>
                </a:solidFill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9" y="1404594"/>
            <a:ext cx="10383539" cy="5382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qualification is made up of four units: Unit 1 and 2 are non-examination speaking and listening assessment, Unit 3 and Unit 4 are reading and writing examinations.</a:t>
            </a:r>
          </a:p>
          <a:p>
            <a:pPr marL="0" indent="0">
              <a:buNone/>
            </a:pP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context for learning the language is organised under </a:t>
            </a:r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 broad themes: 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WALES AND THE WORLD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</a:p>
          <a:p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studying </a:t>
            </a:r>
            <a:r>
              <a:rPr lang="en-GB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Cymraeg</a:t>
            </a:r>
            <a:r>
              <a:rPr lang="en-GB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pupils will be required to cover the following area: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Listening – understand and respond to different types of spoken language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Speaking – communicate and interact effectively in speech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– understand and respond to different types of written language</a:t>
            </a:r>
          </a:p>
          <a:p>
            <a:r>
              <a:rPr lang="en-GB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– communicate in writing </a:t>
            </a:r>
          </a:p>
          <a:p>
            <a:pPr marL="0" indent="0">
              <a:buNone/>
            </a:pPr>
            <a:endParaRPr lang="en-GB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A5AC4DE-4733-43A2-B068-B6AC85BF4F52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A08805E7-1F2C-4042-9751-4D26EBE8C643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E25D65B-6833-48ED-861F-D30D4ED87AAE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content">
            <a:hlinkClick r:id="" action="ppaction://media"/>
            <a:extLst>
              <a:ext uri="{FF2B5EF4-FFF2-40B4-BE49-F238E27FC236}">
                <a16:creationId xmlns:a16="http://schemas.microsoft.com/office/drawing/2014/main" id="{FA592BC8-7368-4095-89F2-1D1BC24191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718895" y="5297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2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9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Assessment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7F9224D-CDBC-4F5F-B9DF-30526F70140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9167" y="1548757"/>
          <a:ext cx="6997207" cy="5064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9852">
                  <a:extLst>
                    <a:ext uri="{9D8B030D-6E8A-4147-A177-3AD203B41FA5}">
                      <a16:colId xmlns:a16="http://schemas.microsoft.com/office/drawing/2014/main" val="836375396"/>
                    </a:ext>
                  </a:extLst>
                </a:gridCol>
                <a:gridCol w="1195436">
                  <a:extLst>
                    <a:ext uri="{9D8B030D-6E8A-4147-A177-3AD203B41FA5}">
                      <a16:colId xmlns:a16="http://schemas.microsoft.com/office/drawing/2014/main" val="4213212297"/>
                    </a:ext>
                  </a:extLst>
                </a:gridCol>
                <a:gridCol w="1817063">
                  <a:extLst>
                    <a:ext uri="{9D8B030D-6E8A-4147-A177-3AD203B41FA5}">
                      <a16:colId xmlns:a16="http://schemas.microsoft.com/office/drawing/2014/main" val="2840427153"/>
                    </a:ext>
                  </a:extLst>
                </a:gridCol>
                <a:gridCol w="2104856">
                  <a:extLst>
                    <a:ext uri="{9D8B030D-6E8A-4147-A177-3AD203B41FA5}">
                      <a16:colId xmlns:a16="http://schemas.microsoft.com/office/drawing/2014/main" val="3284847049"/>
                    </a:ext>
                  </a:extLst>
                </a:gridCol>
              </a:tblGrid>
              <a:tr h="807673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UNED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/>
                        <a:t>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SGILIAU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 ASESU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67855"/>
                  </a:ext>
                </a:extLst>
              </a:tr>
              <a:tr h="1088586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UNED 1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/>
                        <a:t>25%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Listening 15%</a:t>
                      </a:r>
                    </a:p>
                    <a:p>
                      <a:pPr algn="ctr"/>
                      <a:r>
                        <a:rPr lang="en-GB" b="1" dirty="0"/>
                        <a:t>Speaking 10%</a:t>
                      </a:r>
                    </a:p>
                    <a:p>
                      <a:pPr algn="ctr"/>
                      <a:r>
                        <a:rPr lang="en-GB" b="1" dirty="0"/>
                        <a:t>(50 marc)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Non-examination</a:t>
                      </a:r>
                      <a:r>
                        <a:rPr lang="en-GB" b="1" baseline="0" dirty="0"/>
                        <a:t> assessment</a:t>
                      </a:r>
                      <a:endParaRPr lang="en-GB" b="1" dirty="0"/>
                    </a:p>
                    <a:p>
                      <a:pPr algn="ctr"/>
                      <a:r>
                        <a:rPr lang="en-GB" b="1" dirty="0"/>
                        <a:t>(Summer)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821488"/>
                  </a:ext>
                </a:extLst>
              </a:tr>
              <a:tr h="1339798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UNED 2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/>
                        <a:t>25%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Speaking 20%</a:t>
                      </a:r>
                    </a:p>
                    <a:p>
                      <a:pPr algn="ctr"/>
                      <a:r>
                        <a:rPr lang="en-GB" b="1" dirty="0"/>
                        <a:t>Listening 5%</a:t>
                      </a:r>
                    </a:p>
                    <a:p>
                      <a:pPr algn="ctr"/>
                      <a:r>
                        <a:rPr lang="en-GB" b="1" dirty="0"/>
                        <a:t>(50 marc)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Non-examination</a:t>
                      </a:r>
                      <a:r>
                        <a:rPr lang="en-GB" b="1" baseline="0" dirty="0"/>
                        <a:t> assessment</a:t>
                      </a:r>
                      <a:endParaRPr lang="en-GB" b="1" dirty="0"/>
                    </a:p>
                    <a:p>
                      <a:pPr algn="ctr"/>
                      <a:r>
                        <a:rPr lang="en-GB" b="1" dirty="0"/>
                        <a:t>(Summer)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076081"/>
                  </a:ext>
                </a:extLst>
              </a:tr>
              <a:tr h="8373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UNED 3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/>
                        <a:t>25%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Reading 15%</a:t>
                      </a:r>
                    </a:p>
                    <a:p>
                      <a:pPr algn="ctr"/>
                      <a:r>
                        <a:rPr lang="en-GB" b="1" dirty="0"/>
                        <a:t>Writing 10%</a:t>
                      </a:r>
                    </a:p>
                    <a:p>
                      <a:pPr algn="ctr"/>
                      <a:r>
                        <a:rPr lang="en-GB" b="1" dirty="0"/>
                        <a:t>(100 marc)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Exam</a:t>
                      </a:r>
                    </a:p>
                    <a:p>
                      <a:pPr algn="ctr"/>
                      <a:r>
                        <a:rPr lang="en-GB" b="1" dirty="0"/>
                        <a:t>(Summer)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584374"/>
                  </a:ext>
                </a:extLst>
              </a:tr>
              <a:tr h="837374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/>
                        <a:t>UNED 4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0" dirty="0"/>
                        <a:t>25%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Writing 15%</a:t>
                      </a:r>
                    </a:p>
                    <a:p>
                      <a:pPr algn="ctr"/>
                      <a:r>
                        <a:rPr lang="en-GB" b="1" dirty="0"/>
                        <a:t>Reading 10%</a:t>
                      </a:r>
                    </a:p>
                    <a:p>
                      <a:pPr algn="ctr"/>
                      <a:r>
                        <a:rPr lang="en-GB" b="1" dirty="0"/>
                        <a:t>(100 marc)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Exam</a:t>
                      </a:r>
                    </a:p>
                    <a:p>
                      <a:pPr algn="ctr"/>
                      <a:r>
                        <a:rPr lang="en-GB" b="1" dirty="0"/>
                        <a:t>(Summer)</a:t>
                      </a:r>
                    </a:p>
                    <a:p>
                      <a:pPr algn="ctr"/>
                      <a:endParaRPr lang="en-GB" b="1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64616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CC9F0399-93F2-43D2-A284-884B303B390D}"/>
              </a:ext>
            </a:extLst>
          </p:cNvPr>
          <p:cNvSpPr/>
          <p:nvPr/>
        </p:nvSpPr>
        <p:spPr>
          <a:xfrm>
            <a:off x="7191414" y="1819027"/>
            <a:ext cx="3322514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Uned</a:t>
            </a:r>
            <a:r>
              <a:rPr lang="en-GB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will take place in April 2022 for Year 10 and 11.</a:t>
            </a:r>
          </a:p>
          <a:p>
            <a:endParaRPr lang="en-GB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11 will not sit Unit </a:t>
            </a: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 but will Sit Unit 3 &amp; 4 in May 2022.</a:t>
            </a:r>
          </a:p>
          <a:p>
            <a:endParaRPr lang="en-GB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 10 will sit Unit 2 in April 2023, 3 &amp; 4 in May 2023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70396EE-E81A-4310-8109-E4A99FD67B49}"/>
              </a:ext>
            </a:extLst>
          </p:cNvPr>
          <p:cNvSpPr/>
          <p:nvPr/>
        </p:nvSpPr>
        <p:spPr>
          <a:xfrm>
            <a:off x="10713823" y="432584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9517182-7959-428F-9556-A084E834F255}"/>
              </a:ext>
            </a:extLst>
          </p:cNvPr>
          <p:cNvSpPr/>
          <p:nvPr/>
        </p:nvSpPr>
        <p:spPr>
          <a:xfrm>
            <a:off x="10713823" y="2183737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8373E78-A293-488F-9C41-6E9A03E37882}"/>
              </a:ext>
            </a:extLst>
          </p:cNvPr>
          <p:cNvSpPr/>
          <p:nvPr/>
        </p:nvSpPr>
        <p:spPr>
          <a:xfrm>
            <a:off x="10713823" y="3788279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D68B0F-E2D1-4DD8-A6B8-52658F6409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18285" y="4325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3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Skills Development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78" y="1461154"/>
            <a:ext cx="10214404" cy="53260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GCSE Welsh second language is a compulsory core subject across the whole of Wales and will enable pupils to: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understand and use the language for a variety of purposes and audiences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develop language learning skills and strategies in order to enable candidates to communicate and interact confidently and spontaneously in relevant situations and specified context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develop language learning skills and strategies to enable candidates to develop their grasp Welsh further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listening, speaking, reading and writing skills in an integrated manner, emphasising listening and speaking skills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use Welsh in further studies, in the workplace and in their communities </a:t>
            </a:r>
          </a:p>
          <a:p>
            <a:pPr marL="0" indent="0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develop curiosity about the Welsh language. 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4B577D1-814C-4FB3-AC5E-63F792919D7F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BAB9135-A3F3-4DF0-B7A5-14CA8CDBBBD2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7F65723-ACA1-4AA7-A662-17828C43FA70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D3B0D4-3113-444F-A39D-2228D777F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797014" y="4589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24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3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Our Expectations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598" y="1429699"/>
            <a:ext cx="10272584" cy="5282186"/>
          </a:xfrm>
        </p:spPr>
        <p:txBody>
          <a:bodyPr>
            <a:normAutofit lnSpcReduction="10000"/>
          </a:bodyPr>
          <a:lstStyle/>
          <a:p>
            <a:r>
              <a:rPr lang="en-GB" dirty="0"/>
              <a:t>We expect all pupils to have a positive attitude towards learning the language of Wales.</a:t>
            </a:r>
          </a:p>
          <a:p>
            <a:endParaRPr lang="en-GB" dirty="0"/>
          </a:p>
          <a:p>
            <a:r>
              <a:rPr lang="en-GB" dirty="0"/>
              <a:t>Participate in lessons fully.</a:t>
            </a:r>
          </a:p>
          <a:p>
            <a:endParaRPr lang="en-GB" dirty="0"/>
          </a:p>
          <a:p>
            <a:r>
              <a:rPr lang="en-GB" dirty="0"/>
              <a:t>All books be neat and up to date.</a:t>
            </a:r>
          </a:p>
          <a:p>
            <a:endParaRPr lang="en-GB" dirty="0"/>
          </a:p>
          <a:p>
            <a:r>
              <a:rPr lang="en-GB" dirty="0"/>
              <a:t>Homework to be completed by the deadline which is set on Google classroom.</a:t>
            </a:r>
          </a:p>
          <a:p>
            <a:endParaRPr lang="en-GB" dirty="0"/>
          </a:p>
          <a:p>
            <a:r>
              <a:rPr lang="en-GB" dirty="0"/>
              <a:t>To be equipped for every lesson.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4A8333D-81AB-4617-A9A9-895F07416711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F8691EF-F3B3-456B-829E-DFD22248B1EE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BAD21E4-277C-469C-9BDE-21D1A47A0CA3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F6DB0A-8C40-4D44-9ED0-AC046FCCE6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599051" y="45898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28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7631DA-8261-4A49-96B1-DE85EA90ACC7}"/>
              </a:ext>
            </a:extLst>
          </p:cNvPr>
          <p:cNvSpPr/>
          <p:nvPr/>
        </p:nvSpPr>
        <p:spPr>
          <a:xfrm>
            <a:off x="10515600" y="0"/>
            <a:ext cx="1676399" cy="6855211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AB5264-CF5D-4412-86BD-57E59362F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599"/>
            <a:ext cx="10598495" cy="1325563"/>
          </a:xfrm>
          <a:solidFill>
            <a:srgbClr val="002060"/>
          </a:solidFill>
        </p:spPr>
        <p:txBody>
          <a:bodyPr/>
          <a:lstStyle/>
          <a:p>
            <a:pPr algn="ctr"/>
            <a:r>
              <a:rPr lang="en-GB" b="1" u="sng" dirty="0">
                <a:solidFill>
                  <a:srgbClr val="FFC000"/>
                </a:solidFill>
              </a:rPr>
              <a:t>Resources and Support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B46FE-C895-4332-A064-1E1961B3AF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495" y="5316796"/>
            <a:ext cx="1535326" cy="1470454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C0B61-3347-497D-A341-6E02B6951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9" y="1457979"/>
            <a:ext cx="10214404" cy="5235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Pupils can email their teachers in the department for support and help, or ask within Google classroom on something specific.</a:t>
            </a:r>
          </a:p>
          <a:p>
            <a:pPr marL="0" indent="0">
              <a:buNone/>
            </a:pPr>
            <a:r>
              <a:rPr lang="en-GB" dirty="0"/>
              <a:t>They can also make use of:</a:t>
            </a:r>
          </a:p>
          <a:p>
            <a:r>
              <a:rPr lang="en-GB" dirty="0"/>
              <a:t>WJEC GCSE Welsh as a Second Language All-in-One Complete Revision and Practice </a:t>
            </a:r>
          </a:p>
          <a:p>
            <a:endParaRPr lang="en-GB" dirty="0"/>
          </a:p>
          <a:p>
            <a:r>
              <a:rPr lang="en-GB" dirty="0"/>
              <a:t>Duolingo</a:t>
            </a:r>
          </a:p>
          <a:p>
            <a:r>
              <a:rPr lang="en-GB" dirty="0"/>
              <a:t>Kahoot</a:t>
            </a:r>
          </a:p>
          <a:p>
            <a:r>
              <a:rPr lang="en-GB" dirty="0"/>
              <a:t>GCSE Pod</a:t>
            </a:r>
          </a:p>
          <a:p>
            <a:r>
              <a:rPr lang="en-GB" dirty="0" err="1"/>
              <a:t>Cysill</a:t>
            </a:r>
            <a:r>
              <a:rPr lang="en-GB" dirty="0"/>
              <a:t> </a:t>
            </a:r>
            <a:r>
              <a:rPr lang="en-GB" dirty="0" err="1"/>
              <a:t>ar</a:t>
            </a:r>
            <a:r>
              <a:rPr lang="en-GB" dirty="0"/>
              <a:t> </a:t>
            </a:r>
            <a:r>
              <a:rPr lang="en-GB" dirty="0" err="1"/>
              <a:t>lein</a:t>
            </a:r>
            <a:endParaRPr lang="en-GB" dirty="0"/>
          </a:p>
          <a:p>
            <a:r>
              <a:rPr lang="en-GB" dirty="0" err="1"/>
              <a:t>Geiriadur</a:t>
            </a:r>
            <a:r>
              <a:rPr lang="en-GB" dirty="0"/>
              <a:t> y </a:t>
            </a:r>
            <a:r>
              <a:rPr lang="en-GB" dirty="0" err="1"/>
              <a:t>Academi</a:t>
            </a:r>
            <a:endParaRPr lang="en-GB" dirty="0"/>
          </a:p>
          <a:p>
            <a:r>
              <a:rPr lang="en-GB" dirty="0"/>
              <a:t>BBC Bitesize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007AC8-85DD-45FB-93BB-D384F6C23510}"/>
              </a:ext>
            </a:extLst>
          </p:cNvPr>
          <p:cNvSpPr/>
          <p:nvPr/>
        </p:nvSpPr>
        <p:spPr>
          <a:xfrm>
            <a:off x="10672377" y="192481"/>
            <a:ext cx="1362846" cy="1318569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BAD43E-AC4C-45D7-B48B-44D877F0AED5}"/>
              </a:ext>
            </a:extLst>
          </p:cNvPr>
          <p:cNvSpPr/>
          <p:nvPr/>
        </p:nvSpPr>
        <p:spPr>
          <a:xfrm>
            <a:off x="10672376" y="1999114"/>
            <a:ext cx="1362846" cy="1318569"/>
          </a:xfrm>
          <a:prstGeom prst="ellipse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036625A-0267-419F-945C-2A4BE2A82989}"/>
              </a:ext>
            </a:extLst>
          </p:cNvPr>
          <p:cNvSpPr/>
          <p:nvPr/>
        </p:nvSpPr>
        <p:spPr>
          <a:xfrm>
            <a:off x="10684735" y="3754481"/>
            <a:ext cx="1362846" cy="1318569"/>
          </a:xfrm>
          <a:prstGeom prst="ellipse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A42C55-65F8-4F34-BCD3-9AC6BDCFDA7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3" t="31890" r="78583" b="19450"/>
          <a:stretch/>
        </p:blipFill>
        <p:spPr>
          <a:xfrm>
            <a:off x="7995313" y="3148552"/>
            <a:ext cx="1986340" cy="279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2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480</Words>
  <Application>Microsoft Office PowerPoint</Application>
  <PresentationFormat>Widescreen</PresentationFormat>
  <Paragraphs>95</Paragraphs>
  <Slides>6</Slides>
  <Notes>6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Adamsky SF</vt:lpstr>
      <vt:lpstr>Arial</vt:lpstr>
      <vt:lpstr>Calibri</vt:lpstr>
      <vt:lpstr>Calibri Light</vt:lpstr>
      <vt:lpstr>Times New Roman</vt:lpstr>
      <vt:lpstr>Office Theme</vt:lpstr>
      <vt:lpstr>PowerPoint Presentation</vt:lpstr>
      <vt:lpstr>Course content and delivery </vt:lpstr>
      <vt:lpstr>Assessment</vt:lpstr>
      <vt:lpstr>Skills Development</vt:lpstr>
      <vt:lpstr>Our Expectations</vt:lpstr>
      <vt:lpstr>Resources and Support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Williams</dc:creator>
  <cp:lastModifiedBy>Rachel Williams</cp:lastModifiedBy>
  <cp:revision>8</cp:revision>
  <dcterms:created xsi:type="dcterms:W3CDTF">2021-10-12T16:02:17Z</dcterms:created>
  <dcterms:modified xsi:type="dcterms:W3CDTF">2021-10-12T18:58:29Z</dcterms:modified>
</cp:coreProperties>
</file>