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3" r:id="rId5"/>
    <p:sldId id="266"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883" autoAdjust="0"/>
  </p:normalViewPr>
  <p:slideViewPr>
    <p:cSldViewPr snapToGrid="0">
      <p:cViewPr varScale="1">
        <p:scale>
          <a:sx n="68" d="100"/>
          <a:sy n="68" d="100"/>
        </p:scale>
        <p:origin x="5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13/10/2021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7</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13/10/2021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13/10/2021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2.PNG"/><Relationship Id="rId10" Type="http://schemas.openxmlformats.org/officeDocument/2006/relationships/image" Target="../media/image8.jpeg"/><Relationship Id="rId4" Type="http://schemas.openxmlformats.org/officeDocument/2006/relationships/notesSlide" Target="../notesSlides/notesSlide4.xml"/><Relationship Id="rId9" Type="http://schemas.openxmlformats.org/officeDocument/2006/relationships/image" Target="../media/image7.jpe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198304" y="2395240"/>
            <a:ext cx="7651762" cy="4462760"/>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10 and 11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21</a:t>
            </a:r>
            <a:r>
              <a:rPr lang="en-GB" sz="4000" b="1" baseline="30000" dirty="0">
                <a:solidFill>
                  <a:schemeClr val="accent1">
                    <a:lumMod val="50000"/>
                  </a:schemeClr>
                </a:solidFill>
                <a:effectLst>
                  <a:outerShdw blurRad="50800" dist="38100" algn="l" rotWithShape="0">
                    <a:prstClr val="black">
                      <a:alpha val="40000"/>
                    </a:prstClr>
                  </a:outerShdw>
                </a:effectLst>
                <a:latin typeface="Adamsky SF" pitchFamily="2" charset="0"/>
              </a:rPr>
              <a:t>st</a:t>
            </a: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 October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400" b="1" dirty="0">
                <a:solidFill>
                  <a:srgbClr val="C00000"/>
                </a:solidFill>
                <a:effectLst>
                  <a:outerShdw blurRad="50800" dist="38100" algn="l" rotWithShape="0">
                    <a:prstClr val="black">
                      <a:alpha val="40000"/>
                    </a:prstClr>
                  </a:outerShdw>
                </a:effectLst>
                <a:latin typeface="Adamsky SF" pitchFamily="2" charset="0"/>
              </a:rPr>
              <a:t>GCSE Food &amp; Nutrition</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3" name="Audio 2">
            <a:hlinkClick r:id="" action="ppaction://media"/>
            <a:extLst>
              <a:ext uri="{FF2B5EF4-FFF2-40B4-BE49-F238E27FC236}">
                <a16:creationId xmlns:a16="http://schemas.microsoft.com/office/drawing/2014/main" id="{6EF9DF0C-2A4A-4F72-A6E2-1643548BC15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xmlns:p14="http://schemas.microsoft.com/office/powerpoint/2010/main">
    <mc:Choice Requires="p14">
      <p:transition spd="slow" p14:dur="2000" advTm="8020"/>
    </mc:Choice>
    <mc:Fallback xmlns="">
      <p:transition spd="slow" advTm="8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pPr marL="0" indent="0" algn="ctr">
              <a:buNone/>
            </a:pPr>
            <a:r>
              <a:rPr lang="en-GB" sz="2000" dirty="0"/>
              <a:t>Food and nutrition is a fantastic course that will equip the learners with the knowledge, understanding and skills required to cook and understand food science, nutrition and healthy eating. The course encourages learners to cook and make informed decisions about food and nutrition and also about how to feed themselves nutritiously. </a:t>
            </a:r>
          </a:p>
          <a:p>
            <a:pPr marL="0" indent="0" algn="ctr">
              <a:buNone/>
            </a:pPr>
            <a:endParaRPr lang="en-GB" sz="2000" dirty="0"/>
          </a:p>
          <a:p>
            <a:pPr marL="0" indent="0" algn="ctr">
              <a:buNone/>
            </a:pPr>
            <a:r>
              <a:rPr lang="en-GB" sz="2000" dirty="0"/>
              <a:t>The course is delivered in a fun and approachable way with a mix of practical tasks which take place at least once a week and theory/coursework tasks. The learners will learn about the following:-</a:t>
            </a:r>
          </a:p>
          <a:p>
            <a:pPr algn="ctr"/>
            <a:r>
              <a:rPr lang="en-GB" sz="2000" dirty="0"/>
              <a:t>Food commodities</a:t>
            </a:r>
          </a:p>
          <a:p>
            <a:pPr algn="ctr"/>
            <a:r>
              <a:rPr lang="en-GB" sz="2000" dirty="0"/>
              <a:t>Principles of nutrition</a:t>
            </a:r>
          </a:p>
          <a:p>
            <a:pPr algn="ctr"/>
            <a:r>
              <a:rPr lang="en-GB" sz="2000" dirty="0"/>
              <a:t>Diet and good health</a:t>
            </a:r>
          </a:p>
          <a:p>
            <a:pPr algn="ctr"/>
            <a:r>
              <a:rPr lang="en-GB" sz="2000" dirty="0"/>
              <a:t>The science of food</a:t>
            </a:r>
          </a:p>
          <a:p>
            <a:pPr algn="ctr"/>
            <a:r>
              <a:rPr lang="en-GB" sz="2000" dirty="0"/>
              <a:t>Where food comes from </a:t>
            </a:r>
          </a:p>
          <a:p>
            <a:pPr algn="ctr"/>
            <a:r>
              <a:rPr lang="en-GB" sz="2000" dirty="0"/>
              <a:t>Cooking and food preparation</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1AA690BD-C308-453E-B8B7-B801B64A9CA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xmlns:p14="http://schemas.microsoft.com/office/powerpoint/2010/main">
    <mc:Choice Requires="p14">
      <p:transition spd="slow" p14:dur="2000" advTm="44779"/>
    </mc:Choice>
    <mc:Fallback xmlns="">
      <p:transition spd="slow" advTm="447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a:bodyPr>
          <a:lstStyle/>
          <a:p>
            <a:pPr marL="0" indent="0" algn="ctr">
              <a:buNone/>
            </a:pPr>
            <a:r>
              <a:rPr lang="en-GB" sz="2400" dirty="0"/>
              <a:t>The course is split as 60% and 40%. </a:t>
            </a:r>
          </a:p>
          <a:p>
            <a:pPr marL="0" indent="0" algn="ctr">
              <a:buNone/>
            </a:pPr>
            <a:r>
              <a:rPr lang="en-GB" sz="2400" dirty="0"/>
              <a:t>Unit 1 :A written examination: 1 hour 30 minutes and counts for  40% of the qualification.</a:t>
            </a:r>
          </a:p>
          <a:p>
            <a:pPr marL="0" indent="0" algn="ctr">
              <a:buNone/>
            </a:pPr>
            <a:r>
              <a:rPr lang="en-GB" sz="2400" dirty="0"/>
              <a:t>Unit 2: Food and Nutrition in Action is a non-examination assessment which is internally assessed and externally moderated. Assessment 2 takes 15 hours  of learning and counts for 60% of the  qualification.</a:t>
            </a:r>
          </a:p>
          <a:p>
            <a:pPr marL="0" indent="0" algn="ctr">
              <a:buNone/>
            </a:pPr>
            <a:r>
              <a:rPr lang="en-GB" sz="2400" dirty="0"/>
              <a:t>The pupils will be assessed throughout the year with past paper questions, a mock exam, a coursework grade and a written exam in May/June 2022. </a:t>
            </a:r>
          </a:p>
          <a:p>
            <a:pPr marL="0" indent="0" algn="ctr">
              <a:buNone/>
            </a:pPr>
            <a:r>
              <a:rPr lang="en-GB" sz="2400" dirty="0"/>
              <a:t>Practical tasks will be carried out on a weekly basis to develop and improve pupils skills. Time will be given for research for the assessment 2 coursework. </a:t>
            </a:r>
          </a:p>
          <a:p>
            <a:pPr marL="0" indent="0" algn="ctr">
              <a:buNone/>
            </a:pPr>
            <a:r>
              <a:rPr lang="en-GB" sz="2400" dirty="0"/>
              <a:t>There is no opportunity to re-sit this subject.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2679ECA1-148D-4F9F-925B-3B7F6F5A9EC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xmlns:p14="http://schemas.microsoft.com/office/powerpoint/2010/main">
    <mc:Choice Requires="p14">
      <p:transition spd="slow" p14:dur="2000" advTm="56706"/>
    </mc:Choice>
    <mc:Fallback xmlns="">
      <p:transition spd="slow" advTm="56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86214"/>
            <a:ext cx="10214404" cy="5326095"/>
          </a:xfrm>
        </p:spPr>
        <p:txBody>
          <a:bodyPr>
            <a:normAutofit/>
          </a:bodyPr>
          <a:lstStyle/>
          <a:p>
            <a:pPr marL="0" indent="0">
              <a:buNone/>
            </a:pPr>
            <a:r>
              <a:rPr lang="en-GB" sz="2000" dirty="0"/>
              <a:t>Pupils will develop a range of skills through the course such as:-</a:t>
            </a:r>
          </a:p>
          <a:p>
            <a:r>
              <a:rPr lang="en-GB" sz="2000" dirty="0"/>
              <a:t>Knife skills</a:t>
            </a:r>
          </a:p>
          <a:p>
            <a:r>
              <a:rPr lang="en-GB" sz="2000" dirty="0"/>
              <a:t>Preparing fruit and vegetables</a:t>
            </a:r>
          </a:p>
          <a:p>
            <a:r>
              <a:rPr lang="en-GB" sz="2000" dirty="0"/>
              <a:t>Weighing and measuring</a:t>
            </a:r>
          </a:p>
          <a:p>
            <a:r>
              <a:rPr lang="en-GB" sz="2000" dirty="0"/>
              <a:t>Tenderising and </a:t>
            </a:r>
            <a:r>
              <a:rPr lang="en-GB" sz="2000" dirty="0" err="1"/>
              <a:t>marinading</a:t>
            </a:r>
            <a:endParaRPr lang="en-GB" sz="2000" dirty="0"/>
          </a:p>
          <a:p>
            <a:r>
              <a:rPr lang="en-GB" sz="2000" dirty="0"/>
              <a:t>Making sauces</a:t>
            </a:r>
          </a:p>
          <a:p>
            <a:r>
              <a:rPr lang="en-GB" sz="2000" dirty="0"/>
              <a:t>Pastry making</a:t>
            </a:r>
          </a:p>
          <a:p>
            <a:r>
              <a:rPr lang="en-GB" sz="2000" dirty="0"/>
              <a:t>Making a dough</a:t>
            </a:r>
          </a:p>
          <a:p>
            <a:r>
              <a:rPr lang="en-GB" sz="2000" dirty="0"/>
              <a:t>Shaping and finishing a dough</a:t>
            </a:r>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izza Dough Recipe | Bon Appétit">
            <a:extLst>
              <a:ext uri="{FF2B5EF4-FFF2-40B4-BE49-F238E27FC236}">
                <a16:creationId xmlns:a16="http://schemas.microsoft.com/office/drawing/2014/main" id="{2ABAE11D-279A-4A94-B765-2CF08DB5C5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8936" y="1758285"/>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tting Fruits And Vegetables Gets Easier With These 4 Chopper Options -  NDTV Food">
            <a:extLst>
              <a:ext uri="{FF2B5EF4-FFF2-40B4-BE49-F238E27FC236}">
                <a16:creationId xmlns:a16="http://schemas.microsoft.com/office/drawing/2014/main" id="{143EC309-95B6-47EA-B878-94FDA902AC3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8809"/>
          <a:stretch/>
        </p:blipFill>
        <p:spPr bwMode="auto">
          <a:xfrm>
            <a:off x="4374529" y="2115953"/>
            <a:ext cx="2724150" cy="15287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stry Troubleshooting Guide">
            <a:extLst>
              <a:ext uri="{FF2B5EF4-FFF2-40B4-BE49-F238E27FC236}">
                <a16:creationId xmlns:a16="http://schemas.microsoft.com/office/drawing/2014/main" id="{CA3E56FA-85D9-43A2-A4AB-9FD872A328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6207" y="504417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20" descr="How to Make a Simple White Sauce – Easy Cheesy Vegetarian">
            <a:extLst>
              <a:ext uri="{FF2B5EF4-FFF2-40B4-BE49-F238E27FC236}">
                <a16:creationId xmlns:a16="http://schemas.microsoft.com/office/drawing/2014/main" id="{5525D3A4-7DDB-4D40-BFA4-66D62AABD2F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Picture 17">
            <a:extLst>
              <a:ext uri="{FF2B5EF4-FFF2-40B4-BE49-F238E27FC236}">
                <a16:creationId xmlns:a16="http://schemas.microsoft.com/office/drawing/2014/main" id="{F5CDCBF9-276C-47DA-A4F0-DB9B36C4F970}"/>
              </a:ext>
            </a:extLst>
          </p:cNvPr>
          <p:cNvPicPr>
            <a:picLocks noChangeAspect="1"/>
          </p:cNvPicPr>
          <p:nvPr/>
        </p:nvPicPr>
        <p:blipFill>
          <a:blip r:embed="rId12"/>
          <a:stretch>
            <a:fillRect/>
          </a:stretch>
        </p:blipFill>
        <p:spPr>
          <a:xfrm>
            <a:off x="7291830" y="3754481"/>
            <a:ext cx="2533650" cy="1689100"/>
          </a:xfrm>
          <a:prstGeom prst="rect">
            <a:avLst/>
          </a:prstGeom>
        </p:spPr>
      </p:pic>
      <p:pic>
        <p:nvPicPr>
          <p:cNvPr id="1050" name="Picture 26" descr="Shrimp Marinade - Chili Pepper Madness">
            <a:extLst>
              <a:ext uri="{FF2B5EF4-FFF2-40B4-BE49-F238E27FC236}">
                <a16:creationId xmlns:a16="http://schemas.microsoft.com/office/drawing/2014/main" id="{1646D305-B8CA-43A9-955A-097F2D0BEF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51621" y="4007108"/>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34684514-8E94-4ACE-B632-9959FE5B8C78}"/>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xmlns:p14="http://schemas.microsoft.com/office/powerpoint/2010/main">
    <mc:Choice Requires="p14">
      <p:transition spd="slow" p14:dur="2000" advTm="25821"/>
    </mc:Choice>
    <mc:Fallback xmlns="">
      <p:transition spd="slow" advTm="25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27040"/>
            <a:ext cx="10214404" cy="5326095"/>
          </a:xfrm>
        </p:spPr>
        <p:txBody>
          <a:bodyPr>
            <a:normAutofit fontScale="92500" lnSpcReduction="10000"/>
          </a:bodyPr>
          <a:lstStyle/>
          <a:p>
            <a:pPr marL="0" indent="0" algn="ctr">
              <a:buNone/>
            </a:pPr>
            <a:r>
              <a:rPr lang="en-GB" sz="2000" dirty="0"/>
              <a:t>Learners can practice these dishes at home as all recipes are placed onto Google Classroom on a weekly basis with the equipment, ingredients and methods listed. </a:t>
            </a:r>
          </a:p>
          <a:p>
            <a:pPr marL="0" indent="0" algn="ctr">
              <a:buNone/>
            </a:pPr>
            <a:r>
              <a:rPr lang="en-GB" sz="2000" dirty="0"/>
              <a:t>The skills learnt throughout this course will build a foundation to study Food and Nutrition at Level 3 or for a Catering course at a higher level at college.  Pupils will develop their skills in literacy, numeracy, critical thinking and problem solving, planning and organisation and individual creativity and effectiveness.  </a:t>
            </a:r>
          </a:p>
          <a:p>
            <a:pPr marL="0" indent="0" algn="ctr">
              <a:buNone/>
            </a:pPr>
            <a:r>
              <a:rPr lang="en-GB" sz="2000" dirty="0"/>
              <a:t>The career opportunities are endless within this subject such as:-</a:t>
            </a:r>
          </a:p>
          <a:p>
            <a:pPr algn="ctr"/>
            <a:r>
              <a:rPr lang="en-GB" sz="2000" dirty="0"/>
              <a:t>Chef</a:t>
            </a:r>
          </a:p>
          <a:p>
            <a:pPr algn="ctr"/>
            <a:r>
              <a:rPr lang="en-GB" sz="2000" dirty="0"/>
              <a:t>Catering manager</a:t>
            </a:r>
          </a:p>
          <a:p>
            <a:pPr algn="ctr"/>
            <a:r>
              <a:rPr lang="en-GB" sz="2000" dirty="0"/>
              <a:t>Nutritionist</a:t>
            </a:r>
          </a:p>
          <a:p>
            <a:pPr algn="ctr"/>
            <a:r>
              <a:rPr lang="en-GB" sz="2000" dirty="0"/>
              <a:t>Caterer</a:t>
            </a:r>
          </a:p>
          <a:p>
            <a:pPr algn="ctr"/>
            <a:r>
              <a:rPr lang="en-GB" sz="2000" dirty="0"/>
              <a:t>Baker</a:t>
            </a:r>
          </a:p>
          <a:p>
            <a:pPr algn="ctr"/>
            <a:r>
              <a:rPr lang="en-GB" sz="2000" dirty="0"/>
              <a:t>Career within the army</a:t>
            </a:r>
          </a:p>
          <a:p>
            <a:pPr algn="ctr"/>
            <a:r>
              <a:rPr lang="en-GB" sz="2000" dirty="0"/>
              <a:t>Food teacher</a:t>
            </a:r>
          </a:p>
          <a:p>
            <a:pPr algn="ctr"/>
            <a:r>
              <a:rPr lang="en-GB" sz="2000" dirty="0"/>
              <a:t>Dietician</a:t>
            </a:r>
          </a:p>
          <a:p>
            <a:pPr algn="ctr"/>
            <a:r>
              <a:rPr lang="en-GB" sz="2000" dirty="0"/>
              <a:t>Café or restaurant (own business)</a:t>
            </a:r>
          </a:p>
          <a:p>
            <a:pPr algn="ctr"/>
            <a:endParaRPr lang="en-GB" sz="2000" dirty="0"/>
          </a:p>
          <a:p>
            <a:pPr marL="0" indent="0" algn="ctr">
              <a:buNone/>
            </a:pPr>
            <a:endParaRPr lang="en-GB" dirty="0"/>
          </a:p>
          <a:p>
            <a:pPr marL="0" indent="0" algn="ctr">
              <a:buNone/>
            </a:pPr>
            <a:endParaRPr lang="en-GB" dirty="0"/>
          </a:p>
          <a:p>
            <a:pPr marL="0" indent="0">
              <a:buNone/>
            </a:pPr>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B60D064B-D718-4FA6-B3DF-B59227D8CF2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073113120"/>
      </p:ext>
    </p:extLst>
  </p:cSld>
  <p:clrMapOvr>
    <a:masterClrMapping/>
  </p:clrMapOvr>
  <mc:AlternateContent xmlns:mc="http://schemas.openxmlformats.org/markup-compatibility/2006" xmlns:p14="http://schemas.microsoft.com/office/powerpoint/2010/main">
    <mc:Choice Requires="p14">
      <p:transition spd="slow" p14:dur="2000" advTm="74078"/>
    </mc:Choice>
    <mc:Fallback xmlns="">
      <p:transition spd="slow" advTm="74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normAutofit/>
          </a:bodyPr>
          <a:lstStyle/>
          <a:p>
            <a:pPr marL="0" indent="0" algn="ctr">
              <a:buNone/>
            </a:pPr>
            <a:r>
              <a:rPr lang="en-GB" sz="2400" dirty="0"/>
              <a:t>All theory work needs to be completed in preparation for the written exam in June of 2022. Pupils are supplied with exercise books and are given a wide range of different work to complete in lesson time. </a:t>
            </a:r>
          </a:p>
          <a:p>
            <a:pPr marL="0" indent="0" algn="ctr">
              <a:buNone/>
            </a:pPr>
            <a:r>
              <a:rPr lang="en-GB" sz="2400" dirty="0"/>
              <a:t>Homework is expected to be completed on a regular basis especially when pupils have started their Assessment 2 coursework. </a:t>
            </a:r>
          </a:p>
          <a:p>
            <a:pPr marL="0" indent="0" algn="ctr">
              <a:buNone/>
            </a:pPr>
            <a:r>
              <a:rPr lang="en-GB" sz="2400" dirty="0"/>
              <a:t>A mock theory exam will be carried out in December and a mock practical task will be carried out every half term to continue to develop pupils independent working skills. </a:t>
            </a:r>
          </a:p>
          <a:p>
            <a:pPr marL="0" indent="0" algn="ctr">
              <a:buNone/>
            </a:pPr>
            <a:r>
              <a:rPr lang="en-GB" sz="2400" dirty="0"/>
              <a:t>Ingredients are provided from home as they have been since year 7. Pupils are aware that some ingredients are given from school such as herbs, spices, flour etc. </a:t>
            </a:r>
          </a:p>
          <a:p>
            <a:pPr marL="0" indent="0" algn="ctr">
              <a:buNone/>
            </a:pPr>
            <a:r>
              <a:rPr lang="en-GB" sz="2400" dirty="0"/>
              <a:t>All of the equipment that the pupils require for the practical tasks are provided by the food department.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6DE30A79-9E96-43E0-897A-1197AC5E9C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xmlns:p14="http://schemas.microsoft.com/office/powerpoint/2010/main">
    <mc:Choice Requires="p14">
      <p:transition spd="slow" p14:dur="2000" advTm="56114"/>
    </mc:Choice>
    <mc:Fallback xmlns="">
      <p:transition spd="slow" advTm="56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a:bodyPr>
          <a:lstStyle/>
          <a:p>
            <a:pPr marL="0" indent="0" algn="ctr">
              <a:buNone/>
            </a:pPr>
            <a:r>
              <a:rPr lang="en-GB" dirty="0"/>
              <a:t>All theory and practical resources are available through google Classroom which in turn will support each pupils learning. Books are marked on a regular basis. </a:t>
            </a:r>
          </a:p>
          <a:p>
            <a:pPr marL="0" indent="0" algn="ctr">
              <a:buNone/>
            </a:pPr>
            <a:r>
              <a:rPr lang="en-GB" dirty="0"/>
              <a:t>Pupils are nominated for chef of the week on a </a:t>
            </a:r>
            <a:r>
              <a:rPr lang="en-GB"/>
              <a:t>weekly basis. </a:t>
            </a:r>
            <a:endParaRPr lang="en-GB" dirty="0"/>
          </a:p>
          <a:p>
            <a:pPr marL="0" indent="0" algn="ctr">
              <a:buNone/>
            </a:pPr>
            <a:endParaRPr lang="en-GB" dirty="0"/>
          </a:p>
          <a:p>
            <a:pPr marL="0" indent="0" algn="ctr">
              <a:buNone/>
            </a:pPr>
            <a:r>
              <a:rPr lang="en-GB" dirty="0"/>
              <a:t>Dinner time ‘catch up’ club will be available in January as a check in and </a:t>
            </a:r>
            <a:r>
              <a:rPr lang="en-GB" dirty="0" err="1"/>
              <a:t>catchup</a:t>
            </a:r>
            <a:r>
              <a:rPr lang="en-GB" dirty="0"/>
              <a:t> on any </a:t>
            </a:r>
            <a:r>
              <a:rPr lang="en-GB" dirty="0" err="1"/>
              <a:t>incompleted</a:t>
            </a:r>
            <a:r>
              <a:rPr lang="en-GB" dirty="0"/>
              <a:t> coursework. </a:t>
            </a:r>
          </a:p>
          <a:p>
            <a:pPr marL="0" indent="0" algn="ctr">
              <a:buNone/>
            </a:pPr>
            <a:endParaRPr lang="en-GB" dirty="0"/>
          </a:p>
          <a:p>
            <a:pPr marL="0" indent="0" algn="ctr">
              <a:buNone/>
            </a:pPr>
            <a:r>
              <a:rPr lang="en-GB" dirty="0"/>
              <a:t>Parents/carers can support their children in this subject by downloading the </a:t>
            </a:r>
            <a:r>
              <a:rPr lang="en-GB" dirty="0" err="1"/>
              <a:t>Schoop</a:t>
            </a:r>
            <a:r>
              <a:rPr lang="en-GB" dirty="0"/>
              <a:t> app in order to keep track on reminder txt that are sent home for practical tasks.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72379F65-2558-4E17-9084-1977DA287EF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xmlns:p14="http://schemas.microsoft.com/office/powerpoint/2010/main">
    <mc:Choice Requires="p14">
      <p:transition spd="slow" p14:dur="2000" advTm="41690"/>
    </mc:Choice>
    <mc:Fallback xmlns="">
      <p:transition spd="slow" advTm="41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675</Words>
  <Application>Microsoft Office PowerPoint</Application>
  <PresentationFormat>Widescreen</PresentationFormat>
  <Paragraphs>69</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Adamsky SF</vt:lpstr>
      <vt:lpstr>Arial</vt:lpstr>
      <vt:lpstr>Calibri</vt:lpstr>
      <vt:lpstr>Calibri Light</vt:lpstr>
      <vt:lpstr>Office Theme</vt:lpstr>
      <vt:lpstr>PowerPoint Presentation</vt:lpstr>
      <vt:lpstr>Course content and delivery </vt:lpstr>
      <vt:lpstr>Assessment</vt:lpstr>
      <vt:lpstr>Skills Development</vt:lpstr>
      <vt:lpstr>Skills Development</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Kirsty Irvine</cp:lastModifiedBy>
  <cp:revision>19</cp:revision>
  <dcterms:created xsi:type="dcterms:W3CDTF">2021-09-23T20:46:14Z</dcterms:created>
  <dcterms:modified xsi:type="dcterms:W3CDTF">2021-10-13T17:20:31Z</dcterms:modified>
</cp:coreProperties>
</file>