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GCSE French (WJEC)</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2" name="Audio 1">
            <a:hlinkClick r:id="" action="ppaction://media"/>
            <a:extLst>
              <a:ext uri="{FF2B5EF4-FFF2-40B4-BE49-F238E27FC236}">
                <a16:creationId xmlns:a16="http://schemas.microsoft.com/office/drawing/2014/main" id="{9F66259D-47F3-4B98-9C3C-D18DD45AD5F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mc:Choice xmlns:p14="http://schemas.microsoft.com/office/powerpoint/2010/main" Requires="p14">
      <p:transition spd="slow" p14:dur="2000" advTm="25327"/>
    </mc:Choice>
    <mc:Fallback>
      <p:transition spd="slow" advTm="25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lstStyle/>
          <a:p>
            <a:pPr marL="0" indent="0">
              <a:buNone/>
            </a:pPr>
            <a:r>
              <a:rPr lang="en-GB" dirty="0"/>
              <a:t>The course aims to further develop the ability to use the language for the purpose of practical communication.  Pupils study topic areas designed to enable them to cope with a variety of situations – Identity and culture, Wales and the world, Current and future study and employment.</a:t>
            </a:r>
          </a:p>
          <a:p>
            <a:pPr marL="0" indent="0">
              <a:buNone/>
            </a:pPr>
            <a:r>
              <a:rPr lang="en-GB" dirty="0"/>
              <a:t>This specification builds on subject content which is taught at key stage 3 and provides a suitable foundation for the study of French at either AS or A level.</a:t>
            </a:r>
          </a:p>
          <a:p>
            <a:pPr marL="0" indent="0">
              <a:buNone/>
            </a:pPr>
            <a:r>
              <a:rPr lang="en-GB" dirty="0"/>
              <a:t>The specification supports the aim that the study of a modern foreign language will broaden horizons, develop cultural knowledge and understanding and foster transferable skills such as confidence, communication, problem solving and creativity.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80DD74E4-DFF6-4198-A151-D0B7B58483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mc:Choice xmlns:p14="http://schemas.microsoft.com/office/powerpoint/2010/main" Requires="p14">
      <p:transition spd="slow" p14:dur="2000" advTm="30357"/>
    </mc:Choice>
    <mc:Fallback>
      <p:transition spd="slow" advTm="30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fontScale="92500" lnSpcReduction="20000"/>
          </a:bodyPr>
          <a:lstStyle/>
          <a:p>
            <a:pPr marL="0" indent="0">
              <a:buNone/>
            </a:pPr>
            <a:r>
              <a:rPr lang="en-GB" dirty="0"/>
              <a:t>Summary of assessments: </a:t>
            </a:r>
            <a:r>
              <a:rPr lang="en-GB" dirty="0">
                <a:highlight>
                  <a:srgbClr val="FFFF00"/>
                </a:highlight>
              </a:rPr>
              <a:t>Provisional dates</a:t>
            </a:r>
          </a:p>
          <a:p>
            <a:pPr marL="0" indent="0">
              <a:buNone/>
            </a:pPr>
            <a:r>
              <a:rPr lang="en-GB" dirty="0"/>
              <a:t>Unit 1 – Speaking (25 %) – Non Examination Assessment – April/May 2022</a:t>
            </a:r>
          </a:p>
          <a:p>
            <a:pPr marL="0" indent="0">
              <a:buNone/>
            </a:pPr>
            <a:r>
              <a:rPr lang="en-GB" dirty="0"/>
              <a:t>Unit 2 – Reading (25%) – Friday 27</a:t>
            </a:r>
            <a:r>
              <a:rPr lang="en-GB" baseline="30000" dirty="0"/>
              <a:t>th</a:t>
            </a:r>
            <a:r>
              <a:rPr lang="en-GB" dirty="0"/>
              <a:t> May 2022</a:t>
            </a:r>
          </a:p>
          <a:p>
            <a:pPr marL="0" indent="0">
              <a:buNone/>
            </a:pPr>
            <a:r>
              <a:rPr lang="en-GB" dirty="0"/>
              <a:t>Unit 3 – Listening (25%) – Friday 27</a:t>
            </a:r>
            <a:r>
              <a:rPr lang="en-GB" baseline="30000" dirty="0"/>
              <a:t>th</a:t>
            </a:r>
            <a:r>
              <a:rPr lang="en-GB" dirty="0"/>
              <a:t> May 2022</a:t>
            </a:r>
          </a:p>
          <a:p>
            <a:pPr marL="0" indent="0">
              <a:buNone/>
            </a:pPr>
            <a:r>
              <a:rPr lang="en-GB" dirty="0"/>
              <a:t>Unit 4 – Writing (25%) – Friday 16</a:t>
            </a:r>
            <a:r>
              <a:rPr lang="en-GB" baseline="30000" dirty="0"/>
              <a:t>th</a:t>
            </a:r>
            <a:r>
              <a:rPr lang="en-GB" dirty="0"/>
              <a:t> June 2022</a:t>
            </a:r>
          </a:p>
          <a:p>
            <a:pPr marL="0" indent="0">
              <a:buNone/>
            </a:pPr>
            <a:endParaRPr lang="en-GB" dirty="0"/>
          </a:p>
          <a:p>
            <a:pPr marL="0" indent="0">
              <a:buNone/>
            </a:pPr>
            <a:r>
              <a:rPr lang="en-GB" dirty="0"/>
              <a:t>Candidates will need to revise their Speaking &amp; Writing Booklet regularly and thoroughly during the few weeks leading to their Unit 1 Assessment. They will also be given the chance to attend after-school classes in small groups to practise their speaking, improve their pronunciation and confidence and familiarise themselves with the format of the assessment.</a:t>
            </a:r>
          </a:p>
          <a:p>
            <a:pPr marL="0" indent="0">
              <a:buNone/>
            </a:pPr>
            <a:r>
              <a:rPr lang="en-GB" dirty="0"/>
              <a:t>Candidates will have access to a variety of past papers and other resources to help prepare for Units 2, 3 &amp; 4 examinations with again, the opportunity for pupils to attend after-school classes to work on specific skills.</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880F27B2-EAE4-4AC9-AE4E-505E97D7F96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mc:Choice xmlns:p14="http://schemas.microsoft.com/office/powerpoint/2010/main" Requires="p14">
      <p:transition spd="slow" p14:dur="2000" advTm="96955"/>
    </mc:Choice>
    <mc:Fallback>
      <p:transition spd="slow" advTm="96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lstStyle/>
          <a:p>
            <a:pPr marL="0" indent="0">
              <a:buNone/>
            </a:pPr>
            <a:r>
              <a:rPr lang="en-GB" dirty="0"/>
              <a:t>Throughout the course, pupils will keep building on their speaking, listening, reading and writing skills as well as other transferable skills such as their confidence, communication, problem solving and creativity.</a:t>
            </a:r>
          </a:p>
          <a:p>
            <a:pPr marL="0" indent="0">
              <a:buNone/>
            </a:pPr>
            <a:endParaRPr lang="en-GB" dirty="0"/>
          </a:p>
          <a:p>
            <a:pPr marL="0" indent="0">
              <a:buNone/>
            </a:pPr>
            <a:r>
              <a:rPr lang="en-GB" dirty="0"/>
              <a:t>Pupils are encouraged to work on those skills every lesson.</a:t>
            </a:r>
          </a:p>
          <a:p>
            <a:pPr marL="0" indent="0">
              <a:buNone/>
            </a:pPr>
            <a:endParaRPr lang="en-GB" dirty="0"/>
          </a:p>
          <a:p>
            <a:pPr marL="0" indent="0">
              <a:buNone/>
            </a:pPr>
            <a:r>
              <a:rPr lang="en-GB" dirty="0"/>
              <a:t>Pupils will be able to use their language skills for the purpose of work, travel and leisure and their ability to deal with complex ideas and communicate effectively and confidently will prove invaluable in their professional and personal life.</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034AE98-61C3-4086-863B-6EF0F08D9B5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mc:Choice xmlns:p14="http://schemas.microsoft.com/office/powerpoint/2010/main" Requires="p14">
      <p:transition spd="slow" p14:dur="2000" advTm="39915"/>
    </mc:Choice>
    <mc:Fallback>
      <p:transition spd="slow" advTm="39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normAutofit/>
          </a:bodyPr>
          <a:lstStyle/>
          <a:p>
            <a:pPr marL="0" indent="0">
              <a:buNone/>
            </a:pPr>
            <a:r>
              <a:rPr lang="en-GB" dirty="0"/>
              <a:t>Pupils are expected to take pride in the quality of their work and to aim high. Homework is set regularly using Google Classroom for specific tasks and Quizlet to ensure pupils keep building on their bank of vocabulary and expressions.</a:t>
            </a:r>
          </a:p>
          <a:p>
            <a:pPr marL="0" indent="0">
              <a:buNone/>
            </a:pPr>
            <a:r>
              <a:rPr lang="en-GB" dirty="0"/>
              <a:t>Assessment are prepared in class and students are encouraged to compare their work to previous speaking/writing assessments and to use success criteria and </a:t>
            </a:r>
            <a:r>
              <a:rPr lang="en-GB" dirty="0" err="1"/>
              <a:t>markschemes</a:t>
            </a:r>
            <a:r>
              <a:rPr lang="en-GB" dirty="0"/>
              <a:t>. Detailed feedback after each key assessment will highlight both the strengths and areas for improvement.</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CE496838-FF78-4B28-A45B-4B010BCF990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mc:Choice xmlns:p14="http://schemas.microsoft.com/office/powerpoint/2010/main" Requires="p14">
      <p:transition spd="slow" p14:dur="2000" advTm="20659"/>
    </mc:Choice>
    <mc:Fallback>
      <p:transition spd="slow" advTm="20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fontScale="92500" lnSpcReduction="10000"/>
          </a:bodyPr>
          <a:lstStyle/>
          <a:p>
            <a:pPr marL="0" indent="0">
              <a:buNone/>
            </a:pPr>
            <a:r>
              <a:rPr lang="en-GB" dirty="0"/>
              <a:t>Independent learning is strongly encouraged and pupils have access to the following apps:</a:t>
            </a:r>
          </a:p>
          <a:p>
            <a:pPr marL="0" indent="0">
              <a:buNone/>
            </a:pPr>
            <a:r>
              <a:rPr lang="en-GB" dirty="0"/>
              <a:t>Quizlet</a:t>
            </a:r>
          </a:p>
          <a:p>
            <a:pPr marL="0" indent="0">
              <a:buNone/>
            </a:pPr>
            <a:r>
              <a:rPr lang="en-GB" dirty="0"/>
              <a:t>GCSE Pod</a:t>
            </a:r>
          </a:p>
          <a:p>
            <a:pPr marL="0" indent="0">
              <a:buNone/>
            </a:pPr>
            <a:r>
              <a:rPr lang="en-GB" dirty="0"/>
              <a:t>Duolingo</a:t>
            </a:r>
          </a:p>
          <a:p>
            <a:pPr marL="0" indent="0">
              <a:buNone/>
            </a:pPr>
            <a:endParaRPr lang="en-GB" dirty="0"/>
          </a:p>
          <a:p>
            <a:pPr marL="0" indent="0">
              <a:buNone/>
            </a:pPr>
            <a:r>
              <a:rPr lang="en-GB" dirty="0"/>
              <a:t>Extra support will be provided in the run up to the exam to better prepare pupils for their speaking examinations. Pupils will be encouraged to stay after school to work on their pronunciation and confidence.</a:t>
            </a:r>
          </a:p>
          <a:p>
            <a:pPr marL="0" indent="0">
              <a:buNone/>
            </a:pPr>
            <a:endParaRPr lang="en-GB" dirty="0"/>
          </a:p>
          <a:p>
            <a:pPr marL="0" indent="0">
              <a:buNone/>
            </a:pPr>
            <a:r>
              <a:rPr lang="en-GB" dirty="0"/>
              <a:t>Parents/carers will be encouraged to help the pupils practise their speaking using the speaking booklet provided.</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C4E63E03-B146-40E2-A391-DD006FAFE8C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mc:Choice xmlns:p14="http://schemas.microsoft.com/office/powerpoint/2010/main" Requires="p14">
      <p:transition spd="slow" p14:dur="2000" advTm="35914"/>
    </mc:Choice>
    <mc:Fallback>
      <p:transition spd="slow" advTm="35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562</Words>
  <Application>Microsoft Office PowerPoint</Application>
  <PresentationFormat>Widescreen</PresentationFormat>
  <Paragraphs>45</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David Barbeau</cp:lastModifiedBy>
  <cp:revision>22</cp:revision>
  <dcterms:created xsi:type="dcterms:W3CDTF">2021-09-23T20:46:14Z</dcterms:created>
  <dcterms:modified xsi:type="dcterms:W3CDTF">2021-10-13T10:03:00Z</dcterms:modified>
</cp:coreProperties>
</file>