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7" r:id="rId4"/>
    <p:sldId id="262" r:id="rId5"/>
    <p:sldId id="266" r:id="rId6"/>
    <p:sldId id="263" r:id="rId7"/>
    <p:sldId id="264" r:id="rId8"/>
    <p:sldId id="265" r:id="rId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30668C5-9CC3-4133-8A91-331017CCFF70}" type="datetimeFigureOut">
              <a:rPr lang="en-GB" smtClean="0"/>
              <a:t>20/10/2021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123567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35751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8</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20/10/2021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20/10/2021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516054" y="2195851"/>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12 and 13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4</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th</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November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BTEC Level 3 IT</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4" name="Audio 3">
            <a:hlinkClick r:id="" action="ppaction://media"/>
            <a:extLst>
              <a:ext uri="{FF2B5EF4-FFF2-40B4-BE49-F238E27FC236}">
                <a16:creationId xmlns:a16="http://schemas.microsoft.com/office/drawing/2014/main" id="{85164DC0-2174-4B94-8232-AC0EE73C37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mc:Choice xmlns:p14="http://schemas.microsoft.com/office/powerpoint/2010/main" Requires="p14">
      <p:transition spd="slow" p14:dur="2000" advTm="9066"/>
    </mc:Choice>
    <mc:Fallback>
      <p:transition spd="slow" advTm="9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r>
              <a:rPr lang="en-GB" dirty="0"/>
              <a:t>BTEC Level 3 Subsidiary Diploma is equivalent to 1 A level</a:t>
            </a:r>
          </a:p>
          <a:p>
            <a:pPr marL="0" indent="0">
              <a:buNone/>
            </a:pPr>
            <a:endParaRPr lang="en-GB" dirty="0"/>
          </a:p>
          <a:p>
            <a:r>
              <a:rPr lang="en-GB" dirty="0"/>
              <a:t>The course is made up of mandatory (m) and optional (o) units.  </a:t>
            </a:r>
          </a:p>
          <a:p>
            <a:pPr lvl="1"/>
            <a:r>
              <a:rPr lang="en-GB" b="1" dirty="0"/>
              <a:t>In Year 12/13</a:t>
            </a:r>
            <a:endParaRPr lang="en-GB" dirty="0"/>
          </a:p>
          <a:p>
            <a:pPr lvl="2"/>
            <a:r>
              <a:rPr lang="en-GB" dirty="0"/>
              <a:t>Unit 1 – Communication and Employability Skills for IT (m)</a:t>
            </a:r>
          </a:p>
          <a:p>
            <a:pPr lvl="2"/>
            <a:r>
              <a:rPr lang="en-GB" dirty="0"/>
              <a:t>Unit 2 – Computer Systems (m)</a:t>
            </a:r>
          </a:p>
          <a:p>
            <a:pPr lvl="2"/>
            <a:r>
              <a:rPr lang="en-GB" dirty="0"/>
              <a:t>Unit 30 - Digital Graphics (o)</a:t>
            </a:r>
          </a:p>
          <a:p>
            <a:pPr marL="0" indent="0">
              <a:buNone/>
            </a:pPr>
            <a:r>
              <a:rPr lang="en-GB" dirty="0"/>
              <a:t> </a:t>
            </a:r>
          </a:p>
          <a:p>
            <a:pPr lvl="1"/>
            <a:r>
              <a:rPr lang="en-GB" b="1" dirty="0"/>
              <a:t>Year 12/13</a:t>
            </a:r>
          </a:p>
          <a:p>
            <a:pPr lvl="2"/>
            <a:r>
              <a:rPr lang="en-GB" dirty="0"/>
              <a:t>Unit 42 – Spreadsheet Modelling (o)</a:t>
            </a:r>
          </a:p>
          <a:p>
            <a:pPr lvl="2"/>
            <a:r>
              <a:rPr lang="en-GB" dirty="0"/>
              <a:t>Unit 18 -Database Design (o)</a:t>
            </a:r>
          </a:p>
          <a:p>
            <a:pPr lvl="2"/>
            <a:r>
              <a:rPr lang="en-GB" dirty="0"/>
              <a:t>Unit 8 – E-Commerce (o)</a:t>
            </a:r>
          </a:p>
          <a:p>
            <a:pPr lvl="1"/>
            <a:endParaRPr lang="en-GB" dirty="0"/>
          </a:p>
          <a:p>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A93784B5-E391-42EF-9BCE-865FD0BBABC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mc:Choice xmlns:p14="http://schemas.microsoft.com/office/powerpoint/2010/main" Requires="p14">
      <p:transition spd="slow" p14:dur="2000" advTm="39648"/>
    </mc:Choice>
    <mc:Fallback>
      <p:transition spd="slow" advTm="39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r>
              <a:rPr lang="en-GB" dirty="0"/>
              <a:t>BTEC Level 3 Subsidiary Diploma is equivalent to 1 A level</a:t>
            </a:r>
          </a:p>
          <a:p>
            <a:pPr marL="0" indent="0">
              <a:buNone/>
            </a:pPr>
            <a:endParaRPr lang="en-GB" dirty="0"/>
          </a:p>
          <a:p>
            <a:r>
              <a:rPr lang="en-GB" dirty="0"/>
              <a:t>The course is made up of mandatory (m) and optional (o) units.  </a:t>
            </a:r>
          </a:p>
          <a:p>
            <a:pPr lvl="1"/>
            <a:r>
              <a:rPr lang="en-GB" b="1" dirty="0"/>
              <a:t>In Year 12/13</a:t>
            </a:r>
            <a:endParaRPr lang="en-GB" dirty="0"/>
          </a:p>
          <a:p>
            <a:pPr lvl="2"/>
            <a:r>
              <a:rPr lang="en-GB" dirty="0"/>
              <a:t>Unit 1 – Communication and Employability Skills for IT (m)</a:t>
            </a:r>
          </a:p>
          <a:p>
            <a:pPr lvl="2"/>
            <a:r>
              <a:rPr lang="en-GB" dirty="0"/>
              <a:t>Unit 2 – Computer Systems (m)</a:t>
            </a:r>
          </a:p>
          <a:p>
            <a:pPr lvl="2"/>
            <a:r>
              <a:rPr lang="en-GB" dirty="0"/>
              <a:t>Unit 30 - Digital Graphics (o)</a:t>
            </a:r>
          </a:p>
          <a:p>
            <a:pPr marL="0" indent="0">
              <a:buNone/>
            </a:pPr>
            <a:r>
              <a:rPr lang="en-GB" dirty="0"/>
              <a:t> </a:t>
            </a:r>
          </a:p>
          <a:p>
            <a:pPr lvl="1"/>
            <a:r>
              <a:rPr lang="en-GB" b="1" dirty="0"/>
              <a:t>Year 12/13</a:t>
            </a:r>
          </a:p>
          <a:p>
            <a:pPr lvl="2"/>
            <a:r>
              <a:rPr lang="en-GB" dirty="0"/>
              <a:t>Unit 42 – Spreadsheet Modelling (o)</a:t>
            </a:r>
          </a:p>
          <a:p>
            <a:pPr lvl="2"/>
            <a:r>
              <a:rPr lang="en-GB" dirty="0"/>
              <a:t>Unit 18 -Database Design (o)</a:t>
            </a:r>
          </a:p>
          <a:p>
            <a:pPr lvl="2"/>
            <a:r>
              <a:rPr lang="en-GB" dirty="0"/>
              <a:t>Unit 8 – E-Commerce (o)</a:t>
            </a:r>
          </a:p>
          <a:p>
            <a:pPr lvl="1"/>
            <a:endParaRPr lang="en-GB" dirty="0"/>
          </a:p>
          <a:p>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C691559B-C357-4B42-A6FF-02F7EE6C121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508959637"/>
      </p:ext>
    </p:extLst>
  </p:cSld>
  <p:clrMapOvr>
    <a:masterClrMapping/>
  </p:clrMapOvr>
  <mc:AlternateContent xmlns:mc="http://schemas.openxmlformats.org/markup-compatibility/2006">
    <mc:Choice xmlns:p14="http://schemas.microsoft.com/office/powerpoint/2010/main" Requires="p14">
      <p:transition spd="slow" p14:dur="2000" advTm="25785"/>
    </mc:Choice>
    <mc:Fallback>
      <p:transition spd="slow" advTm="25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fontScale="70000" lnSpcReduction="20000"/>
          </a:bodyPr>
          <a:lstStyle/>
          <a:p>
            <a:r>
              <a:rPr lang="en-GB" sz="3200" dirty="0"/>
              <a:t>PASS, MERIT, DISTINCTION and DISTINCTION* are the four levels of grades that you can achieve on the course. </a:t>
            </a:r>
          </a:p>
          <a:p>
            <a:r>
              <a:rPr lang="en-GB" sz="3200" dirty="0"/>
              <a:t>Units will be spilt into assignments or projects, for each assignment you will need to complete tasks. These tasks will be given to you at the beginning of each assignment.</a:t>
            </a:r>
          </a:p>
          <a:p>
            <a:r>
              <a:rPr lang="en-GB" sz="3200" dirty="0"/>
              <a:t>You will always be aware of exactly what it is you need to do to get a ‘pass’, ‘merit’ or ‘distinction’ level, as you will be provided with criteria for each unit. Within each unit, the lowest graded criteria will dictate the overall unit grade.</a:t>
            </a:r>
          </a:p>
          <a:p>
            <a:pPr marL="0" indent="0">
              <a:buNone/>
            </a:pPr>
            <a:r>
              <a:rPr lang="en-GB" sz="2900" dirty="0"/>
              <a:t> </a:t>
            </a:r>
          </a:p>
          <a:p>
            <a:pPr lvl="1"/>
            <a:r>
              <a:rPr lang="en-GB" sz="2900" dirty="0"/>
              <a:t>In order to get a </a:t>
            </a:r>
            <a:r>
              <a:rPr lang="en-GB" sz="2900" i="1" dirty="0"/>
              <a:t>pass</a:t>
            </a:r>
            <a:r>
              <a:rPr lang="en-GB" sz="2900" dirty="0"/>
              <a:t> overall, you must pass the entire unit - you must complete ALL pass sections (e.g. P1, P2, P3, P4).</a:t>
            </a:r>
          </a:p>
          <a:p>
            <a:pPr lvl="1"/>
            <a:r>
              <a:rPr lang="en-GB" sz="2900" dirty="0"/>
              <a:t>In order to get a </a:t>
            </a:r>
            <a:r>
              <a:rPr lang="en-GB" sz="2900" i="1" dirty="0"/>
              <a:t>merit</a:t>
            </a:r>
            <a:r>
              <a:rPr lang="en-GB" sz="2900" dirty="0"/>
              <a:t> overall you must complete ALL passes (P1,P2, P3,P4) plus ALL merits (M1, M2, M3) etc.</a:t>
            </a:r>
          </a:p>
          <a:p>
            <a:pPr lvl="1"/>
            <a:r>
              <a:rPr lang="en-GB" sz="2900" dirty="0"/>
              <a:t>In order to get a Distinction overall you must complete EVERYTHING: P1, P2, P3, P4, M1, M2, M3, D1, D2.</a:t>
            </a:r>
          </a:p>
          <a:p>
            <a:pPr marL="0" indent="0">
              <a:buNone/>
            </a:pPr>
            <a:endParaRPr lang="en-GB" sz="1600" dirty="0"/>
          </a:p>
          <a:p>
            <a:r>
              <a:rPr lang="en-GB" sz="2900" dirty="0"/>
              <a:t>When all units are completed the corresponding points for each unit can be calculated into your final grade.</a:t>
            </a:r>
          </a:p>
          <a:p>
            <a:pPr marL="0" indent="0">
              <a:buNone/>
            </a:pPr>
            <a:endParaRPr lang="en-GB" sz="2900" dirty="0"/>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447ACFD6-2A8F-401A-A539-0B667CBF45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mc:Choice xmlns:p14="http://schemas.microsoft.com/office/powerpoint/2010/main" Requires="p14">
      <p:transition spd="slow" p14:dur="2000" advTm="28141"/>
    </mc:Choice>
    <mc:Fallback>
      <p:transition spd="slow" advTm="28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fontScale="70000" lnSpcReduction="20000"/>
          </a:bodyPr>
          <a:lstStyle/>
          <a:p>
            <a:r>
              <a:rPr lang="en-GB" sz="3200" dirty="0"/>
              <a:t>PASS, MERIT, DISTINCTION and DISTINCTION* are the four levels of grades that you can achieve on the course. </a:t>
            </a:r>
          </a:p>
          <a:p>
            <a:r>
              <a:rPr lang="en-GB" sz="3200" dirty="0"/>
              <a:t>Units will be spilt into assignments or projects, for each assignment you will need to complete tasks. These tasks will be given to you at the beginning of each assignment.</a:t>
            </a:r>
          </a:p>
          <a:p>
            <a:r>
              <a:rPr lang="en-GB" sz="3200" dirty="0"/>
              <a:t>You will always be aware of exactly what it is you need to do to get a ‘pass’, ‘merit’ or ‘distinction’ level, as you will be provided with criteria for each unit. Within each unit, the lowest graded criteria will dictate the overall unit grade.</a:t>
            </a:r>
          </a:p>
          <a:p>
            <a:pPr marL="0" indent="0">
              <a:buNone/>
            </a:pPr>
            <a:r>
              <a:rPr lang="en-GB" sz="2900" dirty="0"/>
              <a:t> </a:t>
            </a:r>
          </a:p>
          <a:p>
            <a:pPr lvl="1"/>
            <a:r>
              <a:rPr lang="en-GB" sz="2900" dirty="0"/>
              <a:t>In order to get a </a:t>
            </a:r>
            <a:r>
              <a:rPr lang="en-GB" sz="2900" i="1" dirty="0"/>
              <a:t>pass</a:t>
            </a:r>
            <a:r>
              <a:rPr lang="en-GB" sz="2900" dirty="0"/>
              <a:t> overall, you must pass the entire unit - you must complete ALL pass sections (e.g. P1, P2, P3, P4).</a:t>
            </a:r>
          </a:p>
          <a:p>
            <a:pPr lvl="1"/>
            <a:r>
              <a:rPr lang="en-GB" sz="2900" dirty="0"/>
              <a:t>In order to get a </a:t>
            </a:r>
            <a:r>
              <a:rPr lang="en-GB" sz="2900" i="1" dirty="0"/>
              <a:t>merit</a:t>
            </a:r>
            <a:r>
              <a:rPr lang="en-GB" sz="2900" dirty="0"/>
              <a:t> overall you must complete ALL passes (P1,P2, P3,P4) plus ALL merits (M1, M2, M3) etc.</a:t>
            </a:r>
          </a:p>
          <a:p>
            <a:pPr lvl="1"/>
            <a:r>
              <a:rPr lang="en-GB" sz="2900" dirty="0"/>
              <a:t>In order to get a Distinction overall you must complete EVERYTHING: P1, P2, P3, P4, M1, M2, M3, D1, D2.</a:t>
            </a:r>
          </a:p>
          <a:p>
            <a:pPr marL="0" indent="0">
              <a:buNone/>
            </a:pPr>
            <a:endParaRPr lang="en-GB" sz="1600" dirty="0"/>
          </a:p>
          <a:p>
            <a:r>
              <a:rPr lang="en-GB" sz="2900" dirty="0"/>
              <a:t>When all units are completed the corresponding points for each unit can be calculated into your final grade.</a:t>
            </a:r>
          </a:p>
          <a:p>
            <a:pPr marL="0" indent="0">
              <a:buNone/>
            </a:pPr>
            <a:endParaRPr lang="en-GB" sz="2900" dirty="0"/>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0ADDDE95-B374-4801-98EA-14EFF9DD710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41942042"/>
      </p:ext>
    </p:extLst>
  </p:cSld>
  <p:clrMapOvr>
    <a:masterClrMapping/>
  </p:clrMapOvr>
  <mc:AlternateContent xmlns:mc="http://schemas.openxmlformats.org/markup-compatibility/2006">
    <mc:Choice xmlns:p14="http://schemas.microsoft.com/office/powerpoint/2010/main" Requires="p14">
      <p:transition spd="slow" p14:dur="2000" advTm="83240"/>
    </mc:Choice>
    <mc:Fallback>
      <p:transition spd="slow" advTm="83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a:bodyPr>
          <a:lstStyle/>
          <a:p>
            <a:r>
              <a:rPr lang="en-GB" dirty="0"/>
              <a:t>During the two years studying for your BTEC L3 IT you will improve your ICT skills further.</a:t>
            </a:r>
          </a:p>
          <a:p>
            <a:r>
              <a:rPr lang="en-GB" dirty="0"/>
              <a:t>Your assignments will require you to use various software, including; spreadsheets, databases, desk top publishing, graphics, as well as word processing.</a:t>
            </a:r>
          </a:p>
          <a:p>
            <a:r>
              <a:rPr lang="en-GB" dirty="0"/>
              <a:t>Using the hardware you have available to you at home, it is recommended that you practise using the software required to complete your units of study in advance of the lessons.  This will then aid with the completion of assignments in a timely manner.</a:t>
            </a:r>
          </a:p>
          <a:p>
            <a:r>
              <a:rPr lang="en-GB" dirty="0"/>
              <a:t>You will certainly use the IT skills gained in this course in your other subjects being studied at 6</a:t>
            </a:r>
            <a:r>
              <a:rPr lang="en-GB" baseline="30000" dirty="0"/>
              <a:t>th</a:t>
            </a:r>
            <a:r>
              <a:rPr lang="en-GB" dirty="0"/>
              <a:t> Form and in your future studies and careers.</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8E126CC3-FD0B-4A69-8E74-AFE43BB4540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mc:Choice xmlns:p14="http://schemas.microsoft.com/office/powerpoint/2010/main" Requires="p14">
      <p:transition spd="slow" p14:dur="2000" advTm="48031"/>
    </mc:Choice>
    <mc:Fallback>
      <p:transition spd="slow" advTm="48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normAutofit/>
          </a:bodyPr>
          <a:lstStyle/>
          <a:p>
            <a:r>
              <a:rPr lang="en-GB" dirty="0"/>
              <a:t>Learners will use a number of way to present their completed tasks for assignments but majority of these will use IT.</a:t>
            </a:r>
          </a:p>
          <a:p>
            <a:r>
              <a:rPr lang="en-GB" dirty="0"/>
              <a:t>During lessons students will be given support and instructions on how to complete assignment tasks but learners are required to undertake tasks and research at home prior to each lesson to make up the guided learning hours (GLH) for the course.</a:t>
            </a:r>
          </a:p>
          <a:p>
            <a:r>
              <a:rPr lang="en-GB" dirty="0"/>
              <a:t>Learners need to attend lessons fully prepared with necessary equipment.</a:t>
            </a:r>
          </a:p>
          <a:p>
            <a:r>
              <a:rPr lang="en-GB" dirty="0"/>
              <a:t>If a learner misses lessons then it is their responsibility to catch up missed tasks and see the teacher if support is required.</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Audio 12">
            <a:hlinkClick r:id="" action="ppaction://media"/>
            <a:extLst>
              <a:ext uri="{FF2B5EF4-FFF2-40B4-BE49-F238E27FC236}">
                <a16:creationId xmlns:a16="http://schemas.microsoft.com/office/drawing/2014/main" id="{9AE3AFC7-D0FF-4BF1-8830-11C9A050487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mc:Choice xmlns:p14="http://schemas.microsoft.com/office/powerpoint/2010/main" Requires="p14">
      <p:transition spd="slow" p14:dur="2000" advTm="80720"/>
    </mc:Choice>
    <mc:Fallback>
      <p:transition spd="slow" advTm="80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lstStyle/>
          <a:p>
            <a:r>
              <a:rPr lang="en-GB" dirty="0"/>
              <a:t>Resources required to complete assignments will be given to learners in advance via Google Classroom.</a:t>
            </a:r>
          </a:p>
          <a:p>
            <a:r>
              <a:rPr lang="en-GB" dirty="0"/>
              <a:t>There are no external examinations, therefore completion of tasks for each assignment to the set deadline is crucial.</a:t>
            </a:r>
          </a:p>
          <a:p>
            <a:r>
              <a:rPr lang="en-GB" dirty="0"/>
              <a:t>If a submission date can not be met by a learner this needs to be discussed with their teacher ASAP.</a:t>
            </a:r>
          </a:p>
          <a:p>
            <a:r>
              <a:rPr lang="en-GB" dirty="0"/>
              <a:t>Student Handbook for BTEC Level 3 IT can be found on Google Classroom.</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CE97D055-3EB6-46E6-A9FE-BEC33BC5877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mc:Choice xmlns:p14="http://schemas.microsoft.com/office/powerpoint/2010/main" Requires="p14">
      <p:transition spd="slow" p14:dur="2000" advTm="103471"/>
    </mc:Choice>
    <mc:Fallback>
      <p:transition spd="slow" advTm="103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4722</TotalTime>
  <Words>963</Words>
  <Application>Microsoft Office PowerPoint</Application>
  <PresentationFormat>Widescreen</PresentationFormat>
  <Paragraphs>77</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Adamsky SF</vt:lpstr>
      <vt:lpstr>Arial</vt:lpstr>
      <vt:lpstr>Calibri</vt:lpstr>
      <vt:lpstr>Calibri Light</vt:lpstr>
      <vt:lpstr>Office Theme</vt:lpstr>
      <vt:lpstr>PowerPoint Presentation</vt:lpstr>
      <vt:lpstr>Course content and delivery </vt:lpstr>
      <vt:lpstr>Course content and delivery </vt:lpstr>
      <vt:lpstr>Assessment</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Hayley Lougher</cp:lastModifiedBy>
  <cp:revision>17</cp:revision>
  <cp:lastPrinted>2021-10-12T09:30:34Z</cp:lastPrinted>
  <dcterms:created xsi:type="dcterms:W3CDTF">2021-09-23T20:46:14Z</dcterms:created>
  <dcterms:modified xsi:type="dcterms:W3CDTF">2021-10-20T09:08:48Z</dcterms:modified>
</cp:coreProperties>
</file>