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83" autoAdjust="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30668C5-9CC3-4133-8A91-331017CCFF70}" type="datetimeFigureOut">
              <a:rPr lang="en-GB" smtClean="0"/>
              <a:t>19/10/2021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5</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116152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19/10/2021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19/10/2021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516054" y="2195851"/>
            <a:ext cx="7651762" cy="4647426"/>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Year 12 and 13 Information Evening</a:t>
            </a:r>
          </a:p>
          <a:p>
            <a:pPr algn="ctr"/>
            <a:endParaRPr lang="en-GB" sz="16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4</a:t>
            </a:r>
            <a:r>
              <a:rPr lang="en-GB" sz="4000" b="1" baseline="30000" dirty="0">
                <a:solidFill>
                  <a:schemeClr val="accent1">
                    <a:lumMod val="50000"/>
                  </a:schemeClr>
                </a:solidFill>
                <a:effectLst>
                  <a:outerShdw blurRad="50800" dist="38100" algn="l" rotWithShape="0">
                    <a:prstClr val="black">
                      <a:alpha val="40000"/>
                    </a:prstClr>
                  </a:outerShdw>
                </a:effectLst>
                <a:latin typeface="Adamsky SF" pitchFamily="2" charset="0"/>
              </a:rPr>
              <a:t>th</a:t>
            </a: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 November 2021</a:t>
            </a:r>
          </a:p>
          <a:p>
            <a:pPr algn="ctr"/>
            <a:endParaRPr lang="en-GB" sz="36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400" b="1" dirty="0">
                <a:solidFill>
                  <a:srgbClr val="C00000"/>
                </a:solidFill>
                <a:effectLst>
                  <a:outerShdw blurRad="50800" dist="38100" algn="l" rotWithShape="0">
                    <a:prstClr val="black">
                      <a:alpha val="40000"/>
                    </a:prstClr>
                  </a:outerShdw>
                </a:effectLst>
                <a:latin typeface="Adamsky SF" pitchFamily="2" charset="0"/>
              </a:rPr>
              <a:t>WJEC Level 3 Applied Diploma in Business</a:t>
            </a: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3" name="Audio 2">
            <a:hlinkClick r:id="" action="ppaction://media"/>
            <a:extLst>
              <a:ext uri="{FF2B5EF4-FFF2-40B4-BE49-F238E27FC236}">
                <a16:creationId xmlns:a16="http://schemas.microsoft.com/office/drawing/2014/main" id="{7D0C1197-EBA7-414A-A2E3-9AD2C4206F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98773288"/>
      </p:ext>
    </p:extLst>
  </p:cSld>
  <p:clrMapOvr>
    <a:masterClrMapping/>
  </p:clrMapOvr>
  <mc:AlternateContent xmlns:mc="http://schemas.openxmlformats.org/markup-compatibility/2006">
    <mc:Choice xmlns:p14="http://schemas.microsoft.com/office/powerpoint/2010/main" Requires="p14">
      <p:transition spd="slow" p14:dur="2000" advTm="10557"/>
    </mc:Choice>
    <mc:Fallback>
      <p:transition spd="slow" advTm="10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a:bodyPr>
          <a:lstStyle/>
          <a:p>
            <a:pPr marL="0" indent="0">
              <a:buNone/>
            </a:pPr>
            <a:r>
              <a:rPr lang="en-GB" dirty="0"/>
              <a:t>WJEC Level 3 Applied Diploma in Business</a:t>
            </a:r>
          </a:p>
          <a:p>
            <a:pPr marL="0" indent="0">
              <a:buNone/>
            </a:pPr>
            <a:endParaRPr lang="en-GB" dirty="0"/>
          </a:p>
          <a:p>
            <a:pPr marL="0" indent="0">
              <a:buNone/>
            </a:pPr>
            <a:r>
              <a:rPr lang="en-GB" dirty="0"/>
              <a:t>The course is delivered over 2 years.</a:t>
            </a:r>
          </a:p>
          <a:p>
            <a:pPr marL="0" indent="0">
              <a:buNone/>
            </a:pPr>
            <a:endParaRPr lang="en-GB" dirty="0"/>
          </a:p>
          <a:p>
            <a:pPr marL="0" indent="0">
              <a:buNone/>
            </a:pPr>
            <a:r>
              <a:rPr lang="en-GB" dirty="0"/>
              <a:t>This qualification will provide learners with the knowledge,  understanding and skills associated with business activities linked to the local, regional and national business environment.</a:t>
            </a:r>
          </a:p>
          <a:p>
            <a:pPr marL="0" indent="0">
              <a:buNone/>
            </a:pPr>
            <a:endParaRPr lang="en-GB" dirty="0"/>
          </a:p>
          <a:p>
            <a:pPr marL="0" indent="0">
              <a:buNone/>
            </a:pPr>
            <a:r>
              <a:rPr lang="en-GB" dirty="0"/>
              <a:t>It will prompt research, investigation and review of many aspects of business as well as an awareness of career opportunities.</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a:extLst>
              <a:ext uri="{FF2B5EF4-FFF2-40B4-BE49-F238E27FC236}">
                <a16:creationId xmlns:a16="http://schemas.microsoft.com/office/drawing/2014/main" id="{7A226D59-CB42-47E2-88DC-35FE2611328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6927404"/>
      </p:ext>
    </p:extLst>
  </p:cSld>
  <p:clrMapOvr>
    <a:masterClrMapping/>
  </p:clrMapOvr>
  <mc:AlternateContent xmlns:mc="http://schemas.openxmlformats.org/markup-compatibility/2006">
    <mc:Choice xmlns:p14="http://schemas.microsoft.com/office/powerpoint/2010/main" Requires="p14">
      <p:transition spd="slow" p14:dur="2000" advTm="55273"/>
    </mc:Choice>
    <mc:Fallback>
      <p:transition spd="slow" advTm="55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a:bodyPr>
          <a:lstStyle/>
          <a:p>
            <a:pPr marL="0" indent="0">
              <a:buNone/>
            </a:pPr>
            <a:r>
              <a:rPr lang="en-GB" sz="2900" dirty="0"/>
              <a:t>Applied Diplomas are assessed through controlled assessments and external assessment.</a:t>
            </a:r>
          </a:p>
          <a:p>
            <a:r>
              <a:rPr lang="en-GB" b="1" dirty="0"/>
              <a:t>Year 1</a:t>
            </a:r>
          </a:p>
          <a:p>
            <a:pPr lvl="1"/>
            <a:r>
              <a:rPr lang="en-GB" b="1" dirty="0"/>
              <a:t>Unit 1 </a:t>
            </a:r>
            <a:r>
              <a:rPr lang="en-GB" dirty="0"/>
              <a:t>– The organisation: Survival &amp; Prosperity</a:t>
            </a:r>
          </a:p>
          <a:p>
            <a:pPr lvl="2"/>
            <a:r>
              <a:rPr lang="en-GB" dirty="0"/>
              <a:t>Written exam 25%</a:t>
            </a:r>
          </a:p>
          <a:p>
            <a:pPr lvl="1"/>
            <a:r>
              <a:rPr lang="en-GB" b="1" dirty="0"/>
              <a:t>Unit 2 </a:t>
            </a:r>
            <a:r>
              <a:rPr lang="en-GB" dirty="0"/>
              <a:t>– Active Marketing</a:t>
            </a:r>
          </a:p>
          <a:p>
            <a:pPr lvl="2"/>
            <a:r>
              <a:rPr lang="en-GB" dirty="0"/>
              <a:t>Controlled Assessment 25%</a:t>
            </a:r>
          </a:p>
          <a:p>
            <a:pPr lvl="3"/>
            <a:endParaRPr lang="en-GB" dirty="0"/>
          </a:p>
          <a:p>
            <a:r>
              <a:rPr lang="en-GB" b="1" dirty="0"/>
              <a:t>Year 2</a:t>
            </a:r>
          </a:p>
          <a:p>
            <a:pPr lvl="1"/>
            <a:r>
              <a:rPr lang="en-GB" b="1" dirty="0"/>
              <a:t>Unit 3</a:t>
            </a:r>
            <a:r>
              <a:rPr lang="en-GB" dirty="0"/>
              <a:t> – Organisational Strategies and Decision Making</a:t>
            </a:r>
          </a:p>
          <a:p>
            <a:pPr lvl="2"/>
            <a:r>
              <a:rPr lang="en-GB" dirty="0"/>
              <a:t>Written exam 25%</a:t>
            </a:r>
          </a:p>
          <a:p>
            <a:pPr lvl="1"/>
            <a:r>
              <a:rPr lang="en-GB" b="1" dirty="0"/>
              <a:t>Unit 5 </a:t>
            </a:r>
            <a:r>
              <a:rPr lang="en-GB" dirty="0"/>
              <a:t>– Markets and Customers</a:t>
            </a:r>
          </a:p>
          <a:p>
            <a:pPr lvl="2"/>
            <a:r>
              <a:rPr lang="en-GB" dirty="0"/>
              <a:t>Controlled Assessment 25%</a:t>
            </a:r>
          </a:p>
          <a:p>
            <a:pPr marL="0" indent="0">
              <a:buNone/>
            </a:pPr>
            <a:endParaRPr lang="en-GB" sz="2900" dirty="0"/>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2B523DE1-DECA-4D1F-B604-D1149F2E00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739640"/>
      </p:ext>
    </p:extLst>
  </p:cSld>
  <p:clrMapOvr>
    <a:masterClrMapping/>
  </p:clrMapOvr>
  <mc:AlternateContent xmlns:mc="http://schemas.openxmlformats.org/markup-compatibility/2006">
    <mc:Choice xmlns:p14="http://schemas.microsoft.com/office/powerpoint/2010/main" Requires="p14">
      <p:transition spd="slow" p14:dur="2000" advTm="44361"/>
    </mc:Choice>
    <mc:Fallback>
      <p:transition spd="slow" advTm="443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61154"/>
            <a:ext cx="10214404" cy="5326095"/>
          </a:xfrm>
        </p:spPr>
        <p:txBody>
          <a:bodyPr>
            <a:normAutofit/>
          </a:bodyPr>
          <a:lstStyle/>
          <a:p>
            <a:pPr marL="0" indent="0">
              <a:buNone/>
            </a:pPr>
            <a:r>
              <a:rPr lang="en-GB" dirty="0"/>
              <a:t>WJEC Level 3 Applied Diploma in Business enables learners to gain essential employability skills that are valued by employers as well as further and higher education.</a:t>
            </a:r>
          </a:p>
          <a:p>
            <a:pPr marL="0" indent="0">
              <a:buNone/>
            </a:pPr>
            <a:r>
              <a:rPr lang="en-GB" dirty="0"/>
              <a:t>Skills include:</a:t>
            </a:r>
          </a:p>
          <a:p>
            <a:r>
              <a:rPr lang="en-GB" dirty="0"/>
              <a:t>Literacy &amp; Numeracy</a:t>
            </a:r>
          </a:p>
          <a:p>
            <a:r>
              <a:rPr lang="en-GB" dirty="0"/>
              <a:t>Digital Literacy</a:t>
            </a:r>
          </a:p>
          <a:p>
            <a:r>
              <a:rPr lang="en-GB" dirty="0"/>
              <a:t>Critical thinking &amp; problem solving</a:t>
            </a:r>
          </a:p>
          <a:p>
            <a:r>
              <a:rPr lang="en-GB" dirty="0"/>
              <a:t>Planning &amp; organising</a:t>
            </a:r>
          </a:p>
          <a:p>
            <a:r>
              <a:rPr lang="en-GB" dirty="0"/>
              <a:t>Creativity &amp; innovation</a:t>
            </a:r>
          </a:p>
          <a:p>
            <a:r>
              <a:rPr lang="en-GB" dirty="0"/>
              <a:t>Personal effectiveness</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3BE30F4B-DBCB-4EEA-A049-5A168B4498C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4243362"/>
      </p:ext>
    </p:extLst>
  </p:cSld>
  <p:clrMapOvr>
    <a:masterClrMapping/>
  </p:clrMapOvr>
  <mc:AlternateContent xmlns:mc="http://schemas.openxmlformats.org/markup-compatibility/2006">
    <mc:Choice xmlns:p14="http://schemas.microsoft.com/office/powerpoint/2010/main" Requires="p14">
      <p:transition spd="slow" p14:dur="2000" advTm="33990"/>
    </mc:Choice>
    <mc:Fallback>
      <p:transition spd="slow" advTm="33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Our 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normAutofit/>
          </a:bodyPr>
          <a:lstStyle/>
          <a:p>
            <a:r>
              <a:rPr lang="en-GB" dirty="0"/>
              <a:t>During lessons, students will be given support and instructions on how to complete set tasks but learners are required to undertake tasks and research at home prior to each lesson.</a:t>
            </a:r>
          </a:p>
          <a:p>
            <a:r>
              <a:rPr lang="en-GB" dirty="0"/>
              <a:t>Learners need to attend lessons fully prepared with the necessary equipment.</a:t>
            </a:r>
          </a:p>
          <a:p>
            <a:r>
              <a:rPr lang="en-GB" dirty="0"/>
              <a:t>Presentation of work should be neat and appropriate for the task.</a:t>
            </a:r>
          </a:p>
          <a:p>
            <a:r>
              <a:rPr lang="en-GB" dirty="0"/>
              <a:t>If a learner misses a lesson, then it is their responsibility to catch up missed tasks and see the teacher if support is required.</a:t>
            </a:r>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CC91B324-00B8-4A6F-9526-C407C532872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0285152"/>
      </p:ext>
    </p:extLst>
  </p:cSld>
  <p:clrMapOvr>
    <a:masterClrMapping/>
  </p:clrMapOvr>
  <mc:AlternateContent xmlns:mc="http://schemas.openxmlformats.org/markup-compatibility/2006">
    <mc:Choice xmlns:p14="http://schemas.microsoft.com/office/powerpoint/2010/main" Requires="p14">
      <p:transition spd="slow" p14:dur="2000" advTm="42025"/>
    </mc:Choice>
    <mc:Fallback>
      <p:transition spd="slow" advTm="42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lstStyle/>
          <a:p>
            <a:r>
              <a:rPr lang="en-GB" dirty="0"/>
              <a:t>Resources required for theory and controlled assessment will be made available to learners via Google Classroom and/or lesson notes.</a:t>
            </a:r>
          </a:p>
          <a:p>
            <a:r>
              <a:rPr lang="en-GB" dirty="0"/>
              <a:t>Learners will also be encouraged to undertake their own research for resources using books, Internet, newspapers, businesses, etc.</a:t>
            </a:r>
          </a:p>
          <a:p>
            <a:r>
              <a:rPr lang="en-GB" dirty="0"/>
              <a:t>There will be an external written exam in both years of the course, therefore learners will need to be prepared to undertake revision at home alongside the support in lessons.  Extra sessions may be available closer to the exam date.</a:t>
            </a:r>
          </a:p>
          <a:p>
            <a:r>
              <a:rPr lang="en-GB" dirty="0"/>
              <a:t>The Controlled Assessment will be undertaken during lessons.</a:t>
            </a:r>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5ADDF30E-85AE-4A53-8185-94EA107D0B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84427803"/>
      </p:ext>
    </p:extLst>
  </p:cSld>
  <p:clrMapOvr>
    <a:masterClrMapping/>
  </p:clrMapOvr>
  <mc:AlternateContent xmlns:mc="http://schemas.openxmlformats.org/markup-compatibility/2006">
    <mc:Choice xmlns:p14="http://schemas.microsoft.com/office/powerpoint/2010/main" Requires="p14">
      <p:transition spd="slow" p14:dur="2000" advTm="71044"/>
    </mc:Choice>
    <mc:Fallback>
      <p:transition spd="slow" advTm="71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5911</TotalTime>
  <Words>392</Words>
  <Application>Microsoft Office PowerPoint</Application>
  <PresentationFormat>Widescreen</PresentationFormat>
  <Paragraphs>54</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Adamsky SF</vt:lpstr>
      <vt:lpstr>Arial</vt:lpstr>
      <vt:lpstr>Calibri</vt:lpstr>
      <vt:lpstr>Calibri Light</vt:lpstr>
      <vt:lpstr>Office Theme</vt:lpstr>
      <vt:lpstr>PowerPoint Presentation</vt:lpstr>
      <vt:lpstr>Course content and delivery </vt:lpstr>
      <vt:lpstr>Assessment</vt:lpstr>
      <vt:lpstr>Skills Development</vt:lpstr>
      <vt:lpstr>Our Expectations</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Hayley Lougher</cp:lastModifiedBy>
  <cp:revision>25</cp:revision>
  <cp:lastPrinted>2021-10-12T09:30:34Z</cp:lastPrinted>
  <dcterms:created xsi:type="dcterms:W3CDTF">2021-09-23T20:46:14Z</dcterms:created>
  <dcterms:modified xsi:type="dcterms:W3CDTF">2021-10-20T16:05:36Z</dcterms:modified>
</cp:coreProperties>
</file>