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4E8F-2FC6-41E8-B103-BC58A9CA8405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63B2-A18B-4640-8C4D-03F43EF9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7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0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5CDE-CD67-45BE-874A-9EF61D51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4D766-2DBD-4484-8F56-B4204FB0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30ACE-488C-45C5-B6E2-EA5E376A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4690-31E1-4C20-B56D-90A27E57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7AF3-2157-4399-805B-ACFF20C4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C258-3CA0-4571-9589-176E371B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A214-9ABD-4E8F-898F-4044A52C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243A-A6E7-4A36-B964-3FEED83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D9C6-338C-4A65-8CA5-4C912BAD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3D8B5-EDC9-4A0C-9CF1-D40F3DC9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CE218-BE3F-4D84-86F4-E91F6C83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3CE14-164A-418E-AA4F-F917FD6D6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8607-025B-43B6-9843-C98BCA08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0B98-FB8F-4070-B260-3EAE7BB6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E6B9-5AA5-492C-B2D7-6EE98303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B9F-46A0-4EDE-829E-40C69598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A709-AF18-41C4-AC0A-9E9620C0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8430-5C1B-4317-B200-DE06E802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3F12-DBE8-495E-846C-5D18C35D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18270-4D8E-4B66-AA1F-34A52FB8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DCF1-6A36-4D56-94E7-E6CB0AAF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83BD-DFDE-40D8-A8AE-728EECB12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5216-4ADA-4F2B-A339-34D05D7C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7413C-0F27-4A78-BBF1-753E15FA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2391-933F-460C-AADE-CB9647CC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B57B-CD9A-4A50-A9E8-0DD16BA3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97CC-D1EF-4134-8A4E-4A375EA05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4C107-2426-4294-A669-3E3ACB00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62698-6995-45BD-BFBE-E995937B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7BB2B-BB92-491F-B879-59C9874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92AFE-8F5E-422C-A70B-F538EA1D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DDF5-5942-4F4E-A07B-40182ECF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B07C3-37DE-4CF8-AD54-4C7C32DD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C646-6E10-4F3C-A44D-64BD282E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297D5-1A46-4F36-9F91-3B05666C9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DFCED-E335-49CE-BFAA-57BCBEC76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B4661-D0BA-4CFC-B755-02EAF607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2D949-51B2-4BC0-8E94-117BEEA9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4432E-B2BB-4A5D-AB44-41F4F3D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323D-CED7-4862-9E72-A10DB3C6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1995B-1E96-4370-A668-344D0CE7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D2F3-95D7-47C2-A2AB-3971D795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20CC8-15C7-4F09-A590-35D09568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7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2B1E8-ACF2-486B-9E22-72F9E35F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18067-00E7-42E2-87BD-2F2E982B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B7D4-DBE1-4671-9B6D-28403A03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2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FE5C-3610-4574-B288-07B3E3F6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D759-4F6F-4FF2-B70E-8D6DA57B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CB908-A93F-4E5A-98A2-FC6864AC8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C419-AF34-4E9F-A353-867898FD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FDAE-0551-4B85-A7EF-52205E38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3F81D-A333-49D9-8C53-A4EB5509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2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E2B1-B634-4462-934B-05A6A13A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F8901-783B-43B7-A56E-D06F9EB4A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A7046-BC9B-48DB-A77D-42398B41C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9AD40-0BF0-402D-85F9-BB97144D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E534-6A01-4AB9-AD6F-B0F7CE4D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C9411-491F-475C-8D28-27116C18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1406B-4B73-40A5-BB0A-3BE2FDA6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94DE-1A48-42EF-8244-3A0BE2EBA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01875-6F67-4234-BC86-BD2C61B29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0A86-86A2-49CB-8D8B-15E01C7CFED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1146-D6D3-43FB-A495-3B9B699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3036-99E1-41A5-9BD2-126981033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12DBE-02A3-48E9-9737-0BFBFFB7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16" y="0"/>
            <a:ext cx="402418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11E543-3354-4B4D-9B05-71C81441A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9" y="168798"/>
            <a:ext cx="2103579" cy="20146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12866-78E3-45E5-A4C2-993249C91709}"/>
              </a:ext>
            </a:extLst>
          </p:cNvPr>
          <p:cNvSpPr/>
          <p:nvPr/>
        </p:nvSpPr>
        <p:spPr>
          <a:xfrm>
            <a:off x="2899722" y="74142"/>
            <a:ext cx="4353694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Working Together,</a:t>
            </a:r>
            <a:endParaRPr lang="en-US" sz="4000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Achieving </a:t>
            </a:r>
            <a:r>
              <a:rPr lang="en-US" sz="40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71FA2-E8DB-4590-B2DE-79B6FF1A97D2}"/>
              </a:ext>
            </a:extLst>
          </p:cNvPr>
          <p:cNvSpPr txBox="1"/>
          <p:nvPr/>
        </p:nvSpPr>
        <p:spPr>
          <a:xfrm>
            <a:off x="198304" y="2395240"/>
            <a:ext cx="7651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Year 13 </a:t>
            </a:r>
          </a:p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 Information Evening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Cymraeg</a:t>
            </a:r>
            <a:endParaRPr lang="en-GB" sz="44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91BF3-3538-4E04-9EEF-75877D2BB5C3}"/>
              </a:ext>
            </a:extLst>
          </p:cNvPr>
          <p:cNvSpPr/>
          <p:nvPr/>
        </p:nvSpPr>
        <p:spPr>
          <a:xfrm>
            <a:off x="2899722" y="1409938"/>
            <a:ext cx="43536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Cydweithio</a:t>
            </a:r>
            <a:r>
              <a:rPr lang="en-US" sz="32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Chyflawni</a:t>
            </a:r>
            <a:endParaRPr lang="en-US" sz="3200" b="1" cap="none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7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1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Course content and delivery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" y="1404594"/>
            <a:ext cx="10383539" cy="538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qualification builds on the knowledge, understanding and skills identified in their GCSE.</a:t>
            </a:r>
          </a:p>
          <a:p>
            <a:pPr marL="0" indent="0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5AC4DE-4733-43A2-B068-B6AC85BF4F52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8805E7-1F2C-4042-9751-4D26EBE8C643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65B-6833-48ED-861F-D30D4ED87AAE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2A8E8-1A07-4E05-94C1-9383D059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917" t="24840" r="15036" b="5629"/>
          <a:stretch/>
        </p:blipFill>
        <p:spPr>
          <a:xfrm>
            <a:off x="17539" y="1746532"/>
            <a:ext cx="9939261" cy="51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1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Course content and delivery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A5AC4DE-4733-43A2-B068-B6AC85BF4F52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8805E7-1F2C-4042-9751-4D26EBE8C643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65B-6833-48ED-861F-D30D4ED87AAE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840FE-71FC-478C-B46B-D6E4ADA52C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79" t="59593" r="16495" b="7902"/>
          <a:stretch/>
        </p:blipFill>
        <p:spPr>
          <a:xfrm>
            <a:off x="52979" y="1358494"/>
            <a:ext cx="10188301" cy="30001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DDB64-4336-4A69-B1A3-52836F0C4A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083" t="23111" r="23584" b="5630"/>
          <a:stretch/>
        </p:blipFill>
        <p:spPr>
          <a:xfrm>
            <a:off x="4384297" y="4290466"/>
            <a:ext cx="1829898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8306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Assessment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70396EE-E81A-4310-8109-E4A99FD67B49}"/>
              </a:ext>
            </a:extLst>
          </p:cNvPr>
          <p:cNvSpPr/>
          <p:nvPr/>
        </p:nvSpPr>
        <p:spPr>
          <a:xfrm>
            <a:off x="10713823" y="432584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517182-7959-428F-9556-A084E834F255}"/>
              </a:ext>
            </a:extLst>
          </p:cNvPr>
          <p:cNvSpPr/>
          <p:nvPr/>
        </p:nvSpPr>
        <p:spPr>
          <a:xfrm>
            <a:off x="10713823" y="2183737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373E78-A293-488F-9C41-6E9A03E37882}"/>
              </a:ext>
            </a:extLst>
          </p:cNvPr>
          <p:cNvSpPr/>
          <p:nvPr/>
        </p:nvSpPr>
        <p:spPr>
          <a:xfrm>
            <a:off x="10713823" y="3788279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1A3BE-02E8-4430-8B67-E866C1FEE7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969" t="24652" r="17500" b="18213"/>
          <a:stretch/>
        </p:blipFill>
        <p:spPr>
          <a:xfrm>
            <a:off x="254523" y="1543175"/>
            <a:ext cx="7305774" cy="50084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70505C-85A6-43AD-942D-8C8A8C74A097}"/>
              </a:ext>
            </a:extLst>
          </p:cNvPr>
          <p:cNvSpPr/>
          <p:nvPr/>
        </p:nvSpPr>
        <p:spPr>
          <a:xfrm>
            <a:off x="7758520" y="1819027"/>
            <a:ext cx="27554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UNED 4 – April/May</a:t>
            </a:r>
            <a:endParaRPr lang="en-GB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UNED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 and 6 – June 2022 (date TBC)</a:t>
            </a:r>
            <a:endParaRPr lang="en-GB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3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8306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Skills Development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8" y="1461154"/>
            <a:ext cx="10214404" cy="5326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GCSE Welsh second language is a compulsory core subject across the whole of Wales and will enable pupils to: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understand and use the language for a variety of purposes and audiences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language learning skills and strategies in order to enable candidates to communicate and interact confidently and spontaneously in relevant situations and specified context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language learning skills and strategies to enable candidates to develop their grasp Welsh further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listening, speaking, reading and writing skills in an integrated manner, emphasising listening and speaking skills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use Welsh in further studies, in the workplace and in their communities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curiosity about the Welsh language.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B577D1-814C-4FB3-AC5E-63F792919D7F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AB9135-A3F3-4DF0-B7A5-14CA8CDBBBD2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5723-ACA1-4AA7-A662-17828C43FA70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4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Our Expectations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" y="1429699"/>
            <a:ext cx="10272584" cy="5282186"/>
          </a:xfrm>
        </p:spPr>
        <p:txBody>
          <a:bodyPr>
            <a:normAutofit/>
          </a:bodyPr>
          <a:lstStyle/>
          <a:p>
            <a:r>
              <a:rPr lang="en-GB" dirty="0"/>
              <a:t>We expect all pupils to have a positive attitude towards learning and to be able organise themselves effectively.</a:t>
            </a:r>
          </a:p>
          <a:p>
            <a:endParaRPr lang="en-GB" dirty="0"/>
          </a:p>
          <a:p>
            <a:r>
              <a:rPr lang="en-GB" dirty="0"/>
              <a:t>Participate in lessons fully.</a:t>
            </a:r>
          </a:p>
          <a:p>
            <a:endParaRPr lang="en-GB" dirty="0"/>
          </a:p>
          <a:p>
            <a:r>
              <a:rPr lang="en-GB" dirty="0"/>
              <a:t>All books be neat and up to date.</a:t>
            </a:r>
          </a:p>
          <a:p>
            <a:endParaRPr lang="en-GB" dirty="0"/>
          </a:p>
          <a:p>
            <a:r>
              <a:rPr lang="en-GB" dirty="0"/>
              <a:t>Homework to be completed by the deadline.</a:t>
            </a:r>
          </a:p>
          <a:p>
            <a:endParaRPr lang="en-GB" dirty="0"/>
          </a:p>
          <a:p>
            <a:r>
              <a:rPr lang="en-GB" dirty="0"/>
              <a:t>To be equipped for every lesson.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8333D-81AB-4617-A9A9-895F07416711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691EF-F3B3-456B-829E-DFD22248B1EE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AD21E4-277C-469C-9BDE-21D1A47A0CA3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8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Resources and Support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Pupils can email their teachers in the department for support and help, or ask within Google classroom on something specific.</a:t>
            </a:r>
          </a:p>
          <a:p>
            <a:pPr marL="0" indent="0">
              <a:buNone/>
            </a:pPr>
            <a:r>
              <a:rPr lang="en-GB" dirty="0"/>
              <a:t>They can also make use of:</a:t>
            </a:r>
          </a:p>
          <a:p>
            <a:r>
              <a:rPr lang="en-GB" dirty="0"/>
              <a:t>WJEC</a:t>
            </a:r>
          </a:p>
          <a:p>
            <a:r>
              <a:rPr lang="en-GB" dirty="0" err="1"/>
              <a:t>Cysill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lein</a:t>
            </a:r>
            <a:endParaRPr lang="en-GB" dirty="0"/>
          </a:p>
          <a:p>
            <a:r>
              <a:rPr lang="en-GB" dirty="0" err="1"/>
              <a:t>Geiriadur</a:t>
            </a:r>
            <a:r>
              <a:rPr lang="en-GB" dirty="0"/>
              <a:t> y </a:t>
            </a:r>
            <a:r>
              <a:rPr lang="en-GB" dirty="0" err="1"/>
              <a:t>Academi</a:t>
            </a:r>
            <a:endParaRPr lang="en-GB" dirty="0"/>
          </a:p>
          <a:p>
            <a:r>
              <a:rPr lang="en-GB" dirty="0"/>
              <a:t>BBC Bitesize </a:t>
            </a:r>
          </a:p>
          <a:p>
            <a:r>
              <a:rPr lang="en-GB" dirty="0"/>
              <a:t>CBAC</a:t>
            </a:r>
          </a:p>
          <a:p>
            <a:r>
              <a:rPr lang="en-GB" dirty="0" err="1"/>
              <a:t>Revise.Wales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007AC8-85DD-45FB-93BB-D384F6C23510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BAD43E-AC4C-45D7-B48B-44D877F0AED5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36625A-0267-419F-945C-2A4BE2A82989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31564-6A2D-4F8E-A453-1D4A654BFE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930" t="44811" r="57320" b="21259"/>
          <a:stretch/>
        </p:blipFill>
        <p:spPr>
          <a:xfrm>
            <a:off x="5251621" y="3553905"/>
            <a:ext cx="1676400" cy="2326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70ECA-C80C-4749-9DE9-CCA68152F5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42" t="25843" r="79046" b="26027"/>
          <a:stretch/>
        </p:blipFill>
        <p:spPr>
          <a:xfrm>
            <a:off x="7202076" y="3594402"/>
            <a:ext cx="1132571" cy="1638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74E23-7261-4152-BA57-6CC56CD078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43" t="34777" r="79433" b="18213"/>
          <a:stretch/>
        </p:blipFill>
        <p:spPr>
          <a:xfrm>
            <a:off x="8608702" y="3594402"/>
            <a:ext cx="1585519" cy="2287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3F6B5-10CA-42F3-906B-6467FDE5BE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29" t="46598" r="79897" b="6804"/>
          <a:stretch/>
        </p:blipFill>
        <p:spPr>
          <a:xfrm>
            <a:off x="7310282" y="5316796"/>
            <a:ext cx="1024365" cy="15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274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Adamsky SF</vt:lpstr>
      <vt:lpstr>Arial</vt:lpstr>
      <vt:lpstr>Calibri</vt:lpstr>
      <vt:lpstr>Calibri Light</vt:lpstr>
      <vt:lpstr>Times New Roman</vt:lpstr>
      <vt:lpstr>Office Theme</vt:lpstr>
      <vt:lpstr>PowerPoint Presentation</vt:lpstr>
      <vt:lpstr>Course content and delivery </vt:lpstr>
      <vt:lpstr>Course content and delivery </vt:lpstr>
      <vt:lpstr>Assessment</vt:lpstr>
      <vt:lpstr>Skills Development</vt:lpstr>
      <vt:lpstr>Our Expectations</vt:lpstr>
      <vt:lpstr>Resources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Williams</dc:creator>
  <cp:lastModifiedBy>Rachel Williams</cp:lastModifiedBy>
  <cp:revision>15</cp:revision>
  <dcterms:created xsi:type="dcterms:W3CDTF">2021-10-12T16:02:17Z</dcterms:created>
  <dcterms:modified xsi:type="dcterms:W3CDTF">2021-10-21T11:00:16Z</dcterms:modified>
</cp:coreProperties>
</file>