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72" r:id="rId3"/>
    <p:sldId id="257" r:id="rId4"/>
    <p:sldId id="271" r:id="rId5"/>
    <p:sldId id="268" r:id="rId6"/>
    <p:sldId id="274" r:id="rId7"/>
    <p:sldId id="276" r:id="rId8"/>
    <p:sldId id="280" r:id="rId9"/>
    <p:sldId id="279" r:id="rId10"/>
    <p:sldId id="275" r:id="rId11"/>
    <p:sldId id="278" r:id="rId12"/>
    <p:sldId id="277" r:id="rId13"/>
    <p:sldId id="273" r:id="rId14"/>
    <p:sldId id="266" r:id="rId15"/>
    <p:sldId id="262" r:id="rId16"/>
    <p:sldId id="263" r:id="rId17"/>
    <p:sldId id="264" r:id="rId18"/>
    <p:sldId id="265" r:id="rId19"/>
    <p:sldId id="281" r:id="rId20"/>
    <p:sldId id="282" r:id="rId21"/>
    <p:sldId id="283" r:id="rId22"/>
    <p:sldId id="284" r:id="rId23"/>
    <p:sldId id="285" r:id="rId24"/>
    <p:sldId id="286" r:id="rId25"/>
    <p:sldId id="287" r:id="rId26"/>
    <p:sldId id="288" r:id="rId27"/>
    <p:sldId id="289" r:id="rId28"/>
    <p:sldId id="267" r:id="rId29"/>
    <p:sldId id="2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3" autoAdjust="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68C5-9CC3-4133-8A91-331017CCFF70}" type="datetimeFigureOut">
              <a:rPr lang="en-GB" smtClean="0"/>
              <a:t>03/11/2021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D47D-C8EB-42C0-8145-F1EB594A636B}" type="slidenum">
              <a:rPr lang="en-GB" smtClean="0"/>
              <a:t>‹#›</a:t>
            </a:fld>
            <a:endParaRPr lang="en-GB"/>
          </a:p>
        </p:txBody>
      </p:sp>
    </p:spTree>
    <p:extLst>
      <p:ext uri="{BB962C8B-B14F-4D97-AF65-F5344CB8AC3E}">
        <p14:creationId xmlns:p14="http://schemas.microsoft.com/office/powerpoint/2010/main" val="125632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a:t>
            </a:fld>
            <a:endParaRPr lang="en-GB"/>
          </a:p>
        </p:txBody>
      </p:sp>
    </p:spTree>
    <p:extLst>
      <p:ext uri="{BB962C8B-B14F-4D97-AF65-F5344CB8AC3E}">
        <p14:creationId xmlns:p14="http://schemas.microsoft.com/office/powerpoint/2010/main" val="244237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3</a:t>
            </a:fld>
            <a:endParaRPr lang="en-GB"/>
          </a:p>
        </p:txBody>
      </p:sp>
    </p:spTree>
    <p:extLst>
      <p:ext uri="{BB962C8B-B14F-4D97-AF65-F5344CB8AC3E}">
        <p14:creationId xmlns:p14="http://schemas.microsoft.com/office/powerpoint/2010/main" val="106499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7</a:t>
            </a:fld>
            <a:endParaRPr lang="en-GB"/>
          </a:p>
        </p:txBody>
      </p:sp>
    </p:spTree>
    <p:extLst>
      <p:ext uri="{BB962C8B-B14F-4D97-AF65-F5344CB8AC3E}">
        <p14:creationId xmlns:p14="http://schemas.microsoft.com/office/powerpoint/2010/main" val="214825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11</a:t>
            </a:fld>
            <a:endParaRPr lang="en-GB"/>
          </a:p>
        </p:txBody>
      </p:sp>
    </p:spTree>
    <p:extLst>
      <p:ext uri="{BB962C8B-B14F-4D97-AF65-F5344CB8AC3E}">
        <p14:creationId xmlns:p14="http://schemas.microsoft.com/office/powerpoint/2010/main" val="33928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14</a:t>
            </a:fld>
            <a:endParaRPr lang="en-GB"/>
          </a:p>
        </p:txBody>
      </p:sp>
    </p:spTree>
    <p:extLst>
      <p:ext uri="{BB962C8B-B14F-4D97-AF65-F5344CB8AC3E}">
        <p14:creationId xmlns:p14="http://schemas.microsoft.com/office/powerpoint/2010/main" val="177953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15</a:t>
            </a:fld>
            <a:endParaRPr lang="en-GB"/>
          </a:p>
        </p:txBody>
      </p:sp>
    </p:spTree>
    <p:extLst>
      <p:ext uri="{BB962C8B-B14F-4D97-AF65-F5344CB8AC3E}">
        <p14:creationId xmlns:p14="http://schemas.microsoft.com/office/powerpoint/2010/main" val="370540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16</a:t>
            </a:fld>
            <a:endParaRPr lang="en-GB"/>
          </a:p>
        </p:txBody>
      </p:sp>
    </p:spTree>
    <p:extLst>
      <p:ext uri="{BB962C8B-B14F-4D97-AF65-F5344CB8AC3E}">
        <p14:creationId xmlns:p14="http://schemas.microsoft.com/office/powerpoint/2010/main" val="3457006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17</a:t>
            </a:fld>
            <a:endParaRPr lang="en-GB"/>
          </a:p>
        </p:txBody>
      </p:sp>
    </p:spTree>
    <p:extLst>
      <p:ext uri="{BB962C8B-B14F-4D97-AF65-F5344CB8AC3E}">
        <p14:creationId xmlns:p14="http://schemas.microsoft.com/office/powerpoint/2010/main" val="79557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18</a:t>
            </a:fld>
            <a:endParaRPr lang="en-GB"/>
          </a:p>
        </p:txBody>
      </p:sp>
    </p:spTree>
    <p:extLst>
      <p:ext uri="{BB962C8B-B14F-4D97-AF65-F5344CB8AC3E}">
        <p14:creationId xmlns:p14="http://schemas.microsoft.com/office/powerpoint/2010/main" val="11615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4DD-A6D2-4AE8-B9EF-60E6995F2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F4EFE-F6E4-432D-99CF-1460470A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985FD-7C3E-41CC-87D4-01F7F244C183}"/>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5" name="Footer Placeholder 4">
            <a:extLst>
              <a:ext uri="{FF2B5EF4-FFF2-40B4-BE49-F238E27FC236}">
                <a16:creationId xmlns:a16="http://schemas.microsoft.com/office/drawing/2014/main" id="{CE366136-895C-4554-89A9-4F69E4011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417D5-88EA-4EF4-92DD-9B29F661F456}"/>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05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D662-1A4B-4644-83F2-864BA1C82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B11EAD-7F74-4DC2-B2B1-DEB89F0617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5D99-FF4A-4C75-A58A-EB47C38EEDAE}"/>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5" name="Footer Placeholder 4">
            <a:extLst>
              <a:ext uri="{FF2B5EF4-FFF2-40B4-BE49-F238E27FC236}">
                <a16:creationId xmlns:a16="http://schemas.microsoft.com/office/drawing/2014/main" id="{6D7BC8EC-8F7D-4F40-B43C-1A76FC3C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12F9A-204F-4410-8E57-27AEC77A213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0519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F434-A854-45D9-8FEB-EA9AA14FB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960C1-F555-4484-9435-047211089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F1CD4-2CD5-4B09-BDC7-D1E9E32AFDFF}"/>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5" name="Footer Placeholder 4">
            <a:extLst>
              <a:ext uri="{FF2B5EF4-FFF2-40B4-BE49-F238E27FC236}">
                <a16:creationId xmlns:a16="http://schemas.microsoft.com/office/drawing/2014/main" id="{FD175ADE-9681-430B-97F5-9935ABCD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72FA6-3C9B-43FE-B567-C3BA1A794B6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2526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5F28-0A1A-4576-B105-A498458852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AB0F9-0282-4C7C-BF27-0998940C3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08DF3-82AE-444A-B0CC-7DE2C5ECF1C6}"/>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5" name="Footer Placeholder 4">
            <a:extLst>
              <a:ext uri="{FF2B5EF4-FFF2-40B4-BE49-F238E27FC236}">
                <a16:creationId xmlns:a16="http://schemas.microsoft.com/office/drawing/2014/main" id="{6E33B91C-246A-4AA4-937A-59F126BFF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6FF29-DEDA-47B8-8FE5-C412BD068D5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26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1FC5-AEB0-4785-A313-9D7152209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CD8913-C024-45EF-AFEA-479B8E4A1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8F60B-C274-4BAF-9173-2C14C554193E}"/>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5" name="Footer Placeholder 4">
            <a:extLst>
              <a:ext uri="{FF2B5EF4-FFF2-40B4-BE49-F238E27FC236}">
                <a16:creationId xmlns:a16="http://schemas.microsoft.com/office/drawing/2014/main" id="{D43ED1C3-675F-47B8-8E06-C3F8F827F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6B99F-939D-483D-B777-DF00CB518A3E}"/>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5156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103D-611E-474D-8BF5-46AE5C211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28BB8-D9CD-41C0-B7B0-B67B81F34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60AF2-9166-487D-B39E-7530F4EF80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636BA0-2930-42F8-8394-92369CFB4726}"/>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6" name="Footer Placeholder 5">
            <a:extLst>
              <a:ext uri="{FF2B5EF4-FFF2-40B4-BE49-F238E27FC236}">
                <a16:creationId xmlns:a16="http://schemas.microsoft.com/office/drawing/2014/main" id="{76F27F4B-A5A1-4E63-BCEC-A2C76A434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6BF54-F12E-480F-950E-6C22472A95D4}"/>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14654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FB7-9274-417B-B67B-5E8CEC870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C404B-9E1B-4C0A-A79A-B7622152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AF5B69-0A13-421C-8C81-0E73EA70A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701DC-8AB5-4380-B084-95957F045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1DC53F-6982-4847-B73A-60FC6A186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BAC25-FDE6-464A-AC00-DD6AAAB7B7E7}"/>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8" name="Footer Placeholder 7">
            <a:extLst>
              <a:ext uri="{FF2B5EF4-FFF2-40B4-BE49-F238E27FC236}">
                <a16:creationId xmlns:a16="http://schemas.microsoft.com/office/drawing/2014/main" id="{5B0FE414-225D-4A6F-ABE4-D1EDBC1B0B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266AE-91BE-4990-A728-C82F3602E75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01722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293F-80E1-4FA5-A0D1-49939F8CA6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7C6427-51B3-4499-A3E4-4BC4850342D5}"/>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4" name="Footer Placeholder 3">
            <a:extLst>
              <a:ext uri="{FF2B5EF4-FFF2-40B4-BE49-F238E27FC236}">
                <a16:creationId xmlns:a16="http://schemas.microsoft.com/office/drawing/2014/main" id="{2683C24A-B3AB-4EF4-8844-8842DD863C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E43E7-B85A-496D-9764-0BE1426B48EF}"/>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86797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5CF0-5A91-471A-93E9-5EBB0AC16BB5}"/>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3" name="Footer Placeholder 2">
            <a:extLst>
              <a:ext uri="{FF2B5EF4-FFF2-40B4-BE49-F238E27FC236}">
                <a16:creationId xmlns:a16="http://schemas.microsoft.com/office/drawing/2014/main" id="{43D517AD-09AE-4D3A-A66F-A7DE7CB0C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A6938B-D03E-4700-A9DB-C278E15E6E11}"/>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5419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53D8-D3AE-4449-B51B-244BDD83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388D18-50B8-4451-84E5-4F362CCBF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CE8CC7-5FD3-4D23-85D3-E953BA7B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E867B9-AA0B-41E9-8AA2-0393AC3C03EC}"/>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6" name="Footer Placeholder 5">
            <a:extLst>
              <a:ext uri="{FF2B5EF4-FFF2-40B4-BE49-F238E27FC236}">
                <a16:creationId xmlns:a16="http://schemas.microsoft.com/office/drawing/2014/main" id="{CC5E413B-1CD1-43E1-848D-D44E9F64C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49FC7E-1EE0-442C-88B0-1F9E248205B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89534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EFE-6760-4C65-83ED-37C93B3E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16B8A6-C817-44A7-943E-FC57F7BF8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979D2E-6063-4C7A-8250-6D9931934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E13ED1-9D27-4F99-B141-60597764A64B}"/>
              </a:ext>
            </a:extLst>
          </p:cNvPr>
          <p:cNvSpPr>
            <a:spLocks noGrp="1"/>
          </p:cNvSpPr>
          <p:nvPr>
            <p:ph type="dt" sz="half" idx="10"/>
          </p:nvPr>
        </p:nvSpPr>
        <p:spPr/>
        <p:txBody>
          <a:bodyPr/>
          <a:lstStyle/>
          <a:p>
            <a:fld id="{9B7AA5B8-8C02-4A30-8404-B8D2153A0EBC}" type="datetimeFigureOut">
              <a:rPr lang="en-GB" smtClean="0"/>
              <a:t>03/11/2021</a:t>
            </a:fld>
            <a:endParaRPr lang="en-GB"/>
          </a:p>
        </p:txBody>
      </p:sp>
      <p:sp>
        <p:nvSpPr>
          <p:cNvPr id="6" name="Footer Placeholder 5">
            <a:extLst>
              <a:ext uri="{FF2B5EF4-FFF2-40B4-BE49-F238E27FC236}">
                <a16:creationId xmlns:a16="http://schemas.microsoft.com/office/drawing/2014/main" id="{C86AB737-C0C8-4F06-9185-AD67F2F78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070D7-431E-4ABF-80D5-104F940934E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5193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A04AD-3012-456D-A125-A032D4381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DD75C-E245-47AD-B847-4659E84B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4B2ABD-39A6-4DFD-B53C-8459CA22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AA5B8-8C02-4A30-8404-B8D2153A0EBC}" type="datetimeFigureOut">
              <a:rPr lang="en-GB" smtClean="0"/>
              <a:t>03/11/2021</a:t>
            </a:fld>
            <a:endParaRPr lang="en-GB"/>
          </a:p>
        </p:txBody>
      </p:sp>
      <p:sp>
        <p:nvSpPr>
          <p:cNvPr id="5" name="Footer Placeholder 4">
            <a:extLst>
              <a:ext uri="{FF2B5EF4-FFF2-40B4-BE49-F238E27FC236}">
                <a16:creationId xmlns:a16="http://schemas.microsoft.com/office/drawing/2014/main" id="{F908A9F9-422C-401A-ABA8-9AAFE781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D4A27E-F9C4-4CC8-80A5-50ABF7D93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6EB-968E-4318-A309-6F62A37CEBC2}" type="slidenum">
              <a:rPr lang="en-GB" smtClean="0"/>
              <a:t>‹#›</a:t>
            </a:fld>
            <a:endParaRPr lang="en-GB"/>
          </a:p>
        </p:txBody>
      </p:sp>
    </p:spTree>
    <p:extLst>
      <p:ext uri="{BB962C8B-B14F-4D97-AF65-F5344CB8AC3E}">
        <p14:creationId xmlns:p14="http://schemas.microsoft.com/office/powerpoint/2010/main" val="9381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physicsandmathstutor.com/"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resources.wjec.co.uk/" TargetMode="External"/><Relationship Id="rId11"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fbrodrick@Maesydderwen-hs.Powys.sch.uk" TargetMode="External"/><Relationship Id="rId5" Type="http://schemas.openxmlformats.org/officeDocument/2006/relationships/image" Target="../media/image3.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212DBE-02A3-48E9-9737-0BFBFFB70077}"/>
              </a:ext>
            </a:extLst>
          </p:cNvPr>
          <p:cNvPicPr>
            <a:picLocks noChangeAspect="1"/>
          </p:cNvPicPr>
          <p:nvPr/>
        </p:nvPicPr>
        <p:blipFill>
          <a:blip r:embed="rId5"/>
          <a:stretch>
            <a:fillRect/>
          </a:stretch>
        </p:blipFill>
        <p:spPr>
          <a:xfrm>
            <a:off x="8167816" y="0"/>
            <a:ext cx="4024184" cy="6858000"/>
          </a:xfrm>
          <a:prstGeom prst="rect">
            <a:avLst/>
          </a:prstGeom>
        </p:spPr>
      </p:pic>
      <p:pic>
        <p:nvPicPr>
          <p:cNvPr id="18" name="Picture 17">
            <a:extLst>
              <a:ext uri="{FF2B5EF4-FFF2-40B4-BE49-F238E27FC236}">
                <a16:creationId xmlns:a16="http://schemas.microsoft.com/office/drawing/2014/main" id="{4211E543-3354-4B4D-9B05-71C81441A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9" y="168798"/>
            <a:ext cx="2103579" cy="2014696"/>
          </a:xfrm>
          <a:prstGeom prst="rect">
            <a:avLst/>
          </a:prstGeom>
        </p:spPr>
      </p:pic>
      <p:sp>
        <p:nvSpPr>
          <p:cNvPr id="19" name="Rectangle 18">
            <a:extLst>
              <a:ext uri="{FF2B5EF4-FFF2-40B4-BE49-F238E27FC236}">
                <a16:creationId xmlns:a16="http://schemas.microsoft.com/office/drawing/2014/main" id="{6F112866-78E3-45E5-A4C2-993249C91709}"/>
              </a:ext>
            </a:extLst>
          </p:cNvPr>
          <p:cNvSpPr/>
          <p:nvPr/>
        </p:nvSpPr>
        <p:spPr>
          <a:xfrm>
            <a:off x="2899722" y="74142"/>
            <a:ext cx="4353694" cy="1323439"/>
          </a:xfrm>
          <a:prstGeom prst="rect">
            <a:avLst/>
          </a:prstGeom>
          <a:solidFill>
            <a:schemeClr val="bg1"/>
          </a:solidFill>
        </p:spPr>
        <p:txBody>
          <a:bodyPr wrap="square" lIns="91440" tIns="45720" rIns="91440" bIns="45720">
            <a:spAutoFit/>
          </a:bodyPr>
          <a:lstStyle/>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Working Together,</a:t>
            </a:r>
            <a:endPar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endParaRPr>
          </a:p>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Achieving </a:t>
            </a:r>
            <a:r>
              <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rPr>
              <a:t>M</a:t>
            </a: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ore</a:t>
            </a:r>
          </a:p>
        </p:txBody>
      </p:sp>
      <p:sp>
        <p:nvSpPr>
          <p:cNvPr id="20" name="TextBox 19">
            <a:extLst>
              <a:ext uri="{FF2B5EF4-FFF2-40B4-BE49-F238E27FC236}">
                <a16:creationId xmlns:a16="http://schemas.microsoft.com/office/drawing/2014/main" id="{2C871FA2-E8DB-4590-B2DE-79B6FF1A97D2}"/>
              </a:ext>
            </a:extLst>
          </p:cNvPr>
          <p:cNvSpPr txBox="1"/>
          <p:nvPr/>
        </p:nvSpPr>
        <p:spPr>
          <a:xfrm>
            <a:off x="198304" y="2395240"/>
            <a:ext cx="7651762" cy="3662541"/>
          </a:xfrm>
          <a:prstGeom prst="rect">
            <a:avLst/>
          </a:prstGeom>
          <a:noFill/>
        </p:spPr>
        <p:txBody>
          <a:bodyPr wrap="square" rtlCol="0">
            <a:spAutoFit/>
          </a:bodyPr>
          <a:lstStyle/>
          <a:p>
            <a:pPr algn="ctr"/>
            <a:r>
              <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rPr>
              <a:t>KS5 Information Evening</a:t>
            </a:r>
            <a:endParaRPr lang="en-GB" sz="36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Science suite:</a:t>
            </a:r>
          </a:p>
          <a:p>
            <a:pPr algn="ctr"/>
            <a:r>
              <a:rPr lang="en-GB" sz="3600" b="1" dirty="0">
                <a:solidFill>
                  <a:srgbClr val="C00000"/>
                </a:solidFill>
                <a:effectLst>
                  <a:outerShdw blurRad="50800" dist="38100" algn="l" rotWithShape="0">
                    <a:prstClr val="black">
                      <a:alpha val="40000"/>
                    </a:prstClr>
                  </a:outerShdw>
                </a:effectLst>
                <a:latin typeface="Adamsky SF" pitchFamily="2" charset="0"/>
              </a:rPr>
              <a:t>Biology</a:t>
            </a:r>
          </a:p>
          <a:p>
            <a:pPr algn="ctr"/>
            <a:r>
              <a:rPr lang="en-GB" sz="3600" b="1" dirty="0">
                <a:solidFill>
                  <a:srgbClr val="C00000"/>
                </a:solidFill>
                <a:effectLst>
                  <a:outerShdw blurRad="50800" dist="38100" algn="l" rotWithShape="0">
                    <a:prstClr val="black">
                      <a:alpha val="40000"/>
                    </a:prstClr>
                  </a:outerShdw>
                </a:effectLst>
                <a:latin typeface="Adamsky SF" pitchFamily="2" charset="0"/>
              </a:rPr>
              <a:t>Chemistry</a:t>
            </a:r>
          </a:p>
          <a:p>
            <a:pPr algn="ctr"/>
            <a:r>
              <a:rPr lang="en-GB" sz="3600" b="1" dirty="0">
                <a:solidFill>
                  <a:srgbClr val="C00000"/>
                </a:solidFill>
                <a:effectLst>
                  <a:outerShdw blurRad="50800" dist="38100" algn="l" rotWithShape="0">
                    <a:prstClr val="black">
                      <a:alpha val="40000"/>
                    </a:prstClr>
                  </a:outerShdw>
                </a:effectLst>
                <a:latin typeface="Adamsky SF" pitchFamily="2" charset="0"/>
              </a:rPr>
              <a:t>Physics </a:t>
            </a:r>
          </a:p>
          <a:p>
            <a:pPr algn="ctr"/>
            <a:r>
              <a:rPr lang="en-GB" sz="3600" b="1" dirty="0">
                <a:solidFill>
                  <a:srgbClr val="C00000"/>
                </a:solidFill>
                <a:effectLst>
                  <a:outerShdw blurRad="50800" dist="38100" algn="l" rotWithShape="0">
                    <a:prstClr val="black">
                      <a:alpha val="40000"/>
                    </a:prstClr>
                  </a:outerShdw>
                </a:effectLst>
                <a:latin typeface="Adamsky SF" pitchFamily="2" charset="0"/>
              </a:rPr>
              <a:t>Medical Science</a:t>
            </a:r>
            <a:endParaRPr lang="en-GB" sz="4400" b="1" dirty="0">
              <a:solidFill>
                <a:srgbClr val="C00000"/>
              </a:solidFill>
              <a:effectLst>
                <a:outerShdw blurRad="50800" dist="38100" algn="l" rotWithShape="0">
                  <a:prstClr val="black">
                    <a:alpha val="40000"/>
                  </a:prstClr>
                </a:outerShdw>
              </a:effectLst>
              <a:latin typeface="Adamsky SF" pitchFamily="2" charset="0"/>
            </a:endParaRPr>
          </a:p>
        </p:txBody>
      </p:sp>
      <p:sp>
        <p:nvSpPr>
          <p:cNvPr id="21" name="Rectangle 20">
            <a:extLst>
              <a:ext uri="{FF2B5EF4-FFF2-40B4-BE49-F238E27FC236}">
                <a16:creationId xmlns:a16="http://schemas.microsoft.com/office/drawing/2014/main" id="{16391BF3-3538-4E04-9EEF-75877D2BB5C3}"/>
              </a:ext>
            </a:extLst>
          </p:cNvPr>
          <p:cNvSpPr/>
          <p:nvPr/>
        </p:nvSpPr>
        <p:spPr>
          <a:xfrm>
            <a:off x="2899722" y="1409938"/>
            <a:ext cx="4353694" cy="584775"/>
          </a:xfrm>
          <a:prstGeom prst="rect">
            <a:avLst/>
          </a:prstGeom>
          <a:solidFill>
            <a:schemeClr val="bg1"/>
          </a:solidFill>
        </p:spPr>
        <p:txBody>
          <a:bodyPr wrap="square" lIns="91440" tIns="45720" rIns="91440" bIns="45720">
            <a:spAutoFit/>
          </a:bodyPr>
          <a:lstStyle/>
          <a:p>
            <a:pPr algn="ct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Cydweithio</a:t>
            </a:r>
            <a:r>
              <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rPr>
              <a:t> a </a:t>
            </a: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Chyflawni</a:t>
            </a:r>
            <a:endPar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endParaRPr>
          </a:p>
        </p:txBody>
      </p:sp>
      <p:pic>
        <p:nvPicPr>
          <p:cNvPr id="2" name="Recorded Sound">
            <a:hlinkClick r:id="" action="ppaction://media"/>
            <a:extLst>
              <a:ext uri="{FF2B5EF4-FFF2-40B4-BE49-F238E27FC236}">
                <a16:creationId xmlns:a16="http://schemas.microsoft.com/office/drawing/2014/main" id="{06745235-A278-4DF7-8482-9744FEC384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9877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DC1C-5D1D-43F5-8CA6-F290B447AF2F}"/>
              </a:ext>
            </a:extLst>
          </p:cNvPr>
          <p:cNvSpPr>
            <a:spLocks noGrp="1"/>
          </p:cNvSpPr>
          <p:nvPr>
            <p:ph type="title"/>
          </p:nvPr>
        </p:nvSpPr>
        <p:spPr>
          <a:xfrm>
            <a:off x="583676" y="365124"/>
            <a:ext cx="10515600" cy="1325563"/>
          </a:xfrm>
        </p:spPr>
        <p:txBody>
          <a:bodyPr/>
          <a:lstStyle/>
          <a:p>
            <a:r>
              <a:rPr lang="en-GB" dirty="0"/>
              <a:t>Physics </a:t>
            </a:r>
          </a:p>
        </p:txBody>
      </p:sp>
      <p:pic>
        <p:nvPicPr>
          <p:cNvPr id="3074" name="Picture 2" descr="Physics Is Pointing Inexorably to Mind - Scientific American Blog Network">
            <a:extLst>
              <a:ext uri="{FF2B5EF4-FFF2-40B4-BE49-F238E27FC236}">
                <a16:creationId xmlns:a16="http://schemas.microsoft.com/office/drawing/2014/main" id="{AD93C579-E417-4022-8E16-B2863389E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870" y="1502151"/>
            <a:ext cx="7072606" cy="4706498"/>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0C87DCCA-EF4C-413F-AF37-4ECD6BAF79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4818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273378" y="1548757"/>
            <a:ext cx="10085446" cy="5078286"/>
          </a:xfrm>
        </p:spPr>
        <p:txBody>
          <a:bodyPr/>
          <a:lstStyle/>
          <a:p>
            <a:pPr marL="0" indent="0">
              <a:buNone/>
            </a:pPr>
            <a:r>
              <a:rPr lang="en-GB" dirty="0"/>
              <a:t>Give a brief outline of the course content and the method of delivery over the 1 – 2 years</a:t>
            </a:r>
          </a:p>
          <a:p>
            <a:pPr marL="0" indent="0">
              <a:buNone/>
            </a:pPr>
            <a:endParaRPr lang="en-GB" dirty="0"/>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BAADE1C-CB25-44F7-B44D-29E30F3725C9}"/>
              </a:ext>
            </a:extLst>
          </p:cNvPr>
          <p:cNvPicPr>
            <a:picLocks noChangeAspect="1"/>
          </p:cNvPicPr>
          <p:nvPr/>
        </p:nvPicPr>
        <p:blipFill>
          <a:blip r:embed="rId9"/>
          <a:stretch>
            <a:fillRect/>
          </a:stretch>
        </p:blipFill>
        <p:spPr>
          <a:xfrm>
            <a:off x="156778" y="3026459"/>
            <a:ext cx="4305300" cy="2600325"/>
          </a:xfrm>
          <a:prstGeom prst="rect">
            <a:avLst/>
          </a:prstGeom>
        </p:spPr>
      </p:pic>
      <p:pic>
        <p:nvPicPr>
          <p:cNvPr id="7" name="Picture 6">
            <a:extLst>
              <a:ext uri="{FF2B5EF4-FFF2-40B4-BE49-F238E27FC236}">
                <a16:creationId xmlns:a16="http://schemas.microsoft.com/office/drawing/2014/main" id="{11949E6C-2586-4E89-89D9-EFB50837F6BF}"/>
              </a:ext>
            </a:extLst>
          </p:cNvPr>
          <p:cNvPicPr>
            <a:picLocks noChangeAspect="1"/>
          </p:cNvPicPr>
          <p:nvPr/>
        </p:nvPicPr>
        <p:blipFill>
          <a:blip r:embed="rId10"/>
          <a:stretch>
            <a:fillRect/>
          </a:stretch>
        </p:blipFill>
        <p:spPr>
          <a:xfrm>
            <a:off x="5533510" y="2075377"/>
            <a:ext cx="4419600" cy="4676775"/>
          </a:xfrm>
          <a:prstGeom prst="rect">
            <a:avLst/>
          </a:prstGeom>
        </p:spPr>
      </p:pic>
      <p:pic>
        <p:nvPicPr>
          <p:cNvPr id="5" name="Recorded Sound">
            <a:hlinkClick r:id="" action="ppaction://media"/>
            <a:extLst>
              <a:ext uri="{FF2B5EF4-FFF2-40B4-BE49-F238E27FC236}">
                <a16:creationId xmlns:a16="http://schemas.microsoft.com/office/drawing/2014/main" id="{247FBF23-3151-416B-82FF-06A6EF520E6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4566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0BFDBD-6DB7-4956-9B2C-80685D74967F}"/>
              </a:ext>
            </a:extLst>
          </p:cNvPr>
          <p:cNvSpPr>
            <a:spLocks noGrp="1"/>
          </p:cNvSpPr>
          <p:nvPr>
            <p:ph idx="1"/>
          </p:nvPr>
        </p:nvSpPr>
        <p:spPr>
          <a:xfrm>
            <a:off x="838200" y="410817"/>
            <a:ext cx="10515600" cy="5766146"/>
          </a:xfrm>
        </p:spPr>
        <p:txBody>
          <a:bodyPr>
            <a:normAutofit/>
          </a:bodyPr>
          <a:lstStyle/>
          <a:p>
            <a:r>
              <a:rPr lang="en-GB" dirty="0"/>
              <a:t>How can these skills be applied to different subjects/areas of life?</a:t>
            </a:r>
          </a:p>
          <a:p>
            <a:pPr marL="0" indent="0">
              <a:buNone/>
            </a:pPr>
            <a:r>
              <a:rPr lang="en-GB" sz="2400" dirty="0"/>
              <a:t>Studying this A level in Physics encourages learners to: </a:t>
            </a:r>
          </a:p>
          <a:p>
            <a:r>
              <a:rPr lang="en-GB" sz="2400" dirty="0"/>
              <a:t>develop essential knowledge and understanding of different areas of the subject and how they relate to each other</a:t>
            </a:r>
          </a:p>
          <a:p>
            <a:r>
              <a:rPr lang="en-GB" sz="2400" dirty="0"/>
              <a:t>develop and demonstrate a deep appreciation of the skills, knowledge and understanding of scientific methods</a:t>
            </a:r>
          </a:p>
          <a:p>
            <a:r>
              <a:rPr lang="en-GB" sz="2400" dirty="0"/>
              <a:t>develop competence and confidence in a variety of practical, mathematical and problem solving skills</a:t>
            </a:r>
          </a:p>
          <a:p>
            <a:r>
              <a:rPr lang="en-GB" sz="2400" dirty="0"/>
              <a:t>develop their interest in and enthusiasm for the subject, including developing an interest in further study and careers associated with the subject</a:t>
            </a:r>
          </a:p>
          <a:p>
            <a:r>
              <a:rPr lang="en-GB" sz="2400" dirty="0"/>
              <a:t>understand how society makes decisions about scientific issues and how the sciences contribute to the success of the economy and society.</a:t>
            </a:r>
            <a:endParaRPr lang="en-GB" dirty="0"/>
          </a:p>
        </p:txBody>
      </p:sp>
    </p:spTree>
    <p:extLst>
      <p:ext uri="{BB962C8B-B14F-4D97-AF65-F5344CB8AC3E}">
        <p14:creationId xmlns:p14="http://schemas.microsoft.com/office/powerpoint/2010/main" val="1386914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372C-1259-4FF8-AA2C-B4E36081E891}"/>
              </a:ext>
            </a:extLst>
          </p:cNvPr>
          <p:cNvSpPr>
            <a:spLocks noGrp="1"/>
          </p:cNvSpPr>
          <p:nvPr>
            <p:ph type="title"/>
          </p:nvPr>
        </p:nvSpPr>
        <p:spPr/>
        <p:txBody>
          <a:bodyPr/>
          <a:lstStyle/>
          <a:p>
            <a:r>
              <a:rPr lang="en-GB" dirty="0"/>
              <a:t>Applies to Biology, Chemistry and Physics </a:t>
            </a:r>
          </a:p>
        </p:txBody>
      </p:sp>
      <p:pic>
        <p:nvPicPr>
          <p:cNvPr id="3" name="Recorded Sound">
            <a:hlinkClick r:id="" action="ppaction://media"/>
            <a:extLst>
              <a:ext uri="{FF2B5EF4-FFF2-40B4-BE49-F238E27FC236}">
                <a16:creationId xmlns:a16="http://schemas.microsoft.com/office/drawing/2014/main" id="{3FB0B944-84E8-43BC-BB66-BC603E72CE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1898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Formal Assessments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7" y="1400329"/>
            <a:ext cx="10231135" cy="5386921"/>
          </a:xfrm>
        </p:spPr>
        <p:txBody>
          <a:bodyPr>
            <a:normAutofit lnSpcReduction="10000"/>
          </a:bodyPr>
          <a:lstStyle/>
          <a:p>
            <a:pPr marL="0" indent="0">
              <a:buNone/>
            </a:pPr>
            <a:r>
              <a:rPr lang="en-GB" u="sng" dirty="0"/>
              <a:t>How is the course assessed?</a:t>
            </a:r>
          </a:p>
          <a:p>
            <a:pPr marL="0" indent="0">
              <a:buNone/>
            </a:pPr>
            <a:r>
              <a:rPr lang="en-GB" dirty="0"/>
              <a:t>Year 12: written external exams for unit 1 and 2</a:t>
            </a:r>
          </a:p>
          <a:p>
            <a:pPr marL="0" indent="0">
              <a:buNone/>
            </a:pPr>
            <a:r>
              <a:rPr lang="en-GB" dirty="0"/>
              <a:t>Year 13: written external exams for unit 3 and 4 AND a practical exam for Unit 5.</a:t>
            </a:r>
          </a:p>
          <a:p>
            <a:pPr marL="0" indent="0">
              <a:buNone/>
            </a:pPr>
            <a:endParaRPr lang="en-GB" dirty="0"/>
          </a:p>
          <a:p>
            <a:pPr marL="0" indent="0">
              <a:buNone/>
            </a:pPr>
            <a:r>
              <a:rPr lang="en-GB" u="sng" dirty="0"/>
              <a:t>When will the assessments take place?</a:t>
            </a:r>
          </a:p>
          <a:p>
            <a:pPr marL="0" indent="0">
              <a:buNone/>
            </a:pPr>
            <a:r>
              <a:rPr lang="en-GB" sz="2400" dirty="0"/>
              <a:t>In May / June of each year: written exams</a:t>
            </a:r>
          </a:p>
          <a:p>
            <a:pPr marL="0" indent="0">
              <a:buNone/>
            </a:pPr>
            <a:endParaRPr lang="en-GB" sz="2400" dirty="0"/>
          </a:p>
          <a:p>
            <a:pPr marL="0" indent="0">
              <a:buNone/>
            </a:pPr>
            <a:r>
              <a:rPr lang="en-GB" sz="2400" dirty="0"/>
              <a:t>Unit 5 (Practical exam) COVID Changes for Current Year 13 </a:t>
            </a:r>
          </a:p>
          <a:p>
            <a:pPr marL="0" indent="0">
              <a:buNone/>
            </a:pPr>
            <a:r>
              <a:rPr lang="en-GB" sz="2400" dirty="0">
                <a:solidFill>
                  <a:srgbClr val="FF0000"/>
                </a:solidFill>
              </a:rPr>
              <a:t>Biology: 10</a:t>
            </a:r>
            <a:r>
              <a:rPr lang="en-GB" sz="2400" baseline="30000" dirty="0">
                <a:solidFill>
                  <a:srgbClr val="FF0000"/>
                </a:solidFill>
              </a:rPr>
              <a:t>th</a:t>
            </a:r>
            <a:r>
              <a:rPr lang="en-GB" sz="2400" dirty="0">
                <a:solidFill>
                  <a:srgbClr val="FF0000"/>
                </a:solidFill>
              </a:rPr>
              <a:t>  and 13</a:t>
            </a:r>
            <a:r>
              <a:rPr lang="en-GB" sz="2400" baseline="30000" dirty="0">
                <a:solidFill>
                  <a:srgbClr val="FF0000"/>
                </a:solidFill>
              </a:rPr>
              <a:t>th</a:t>
            </a:r>
            <a:r>
              <a:rPr lang="en-GB" sz="2400" dirty="0">
                <a:solidFill>
                  <a:srgbClr val="FF0000"/>
                </a:solidFill>
              </a:rPr>
              <a:t> May 2022</a:t>
            </a:r>
          </a:p>
          <a:p>
            <a:pPr marL="0" indent="0">
              <a:buNone/>
            </a:pPr>
            <a:r>
              <a:rPr lang="en-GB" sz="2400" dirty="0">
                <a:solidFill>
                  <a:srgbClr val="FF0000"/>
                </a:solidFill>
              </a:rPr>
              <a:t>Chemistry: 17</a:t>
            </a:r>
            <a:r>
              <a:rPr lang="en-GB" sz="2400" baseline="30000" dirty="0">
                <a:solidFill>
                  <a:srgbClr val="FF0000"/>
                </a:solidFill>
              </a:rPr>
              <a:t>th</a:t>
            </a:r>
            <a:r>
              <a:rPr lang="en-GB" sz="2400" dirty="0">
                <a:solidFill>
                  <a:srgbClr val="FF0000"/>
                </a:solidFill>
              </a:rPr>
              <a:t> and 20</a:t>
            </a:r>
            <a:r>
              <a:rPr lang="en-GB" sz="2400" baseline="30000" dirty="0">
                <a:solidFill>
                  <a:srgbClr val="FF0000"/>
                </a:solidFill>
              </a:rPr>
              <a:t>th</a:t>
            </a:r>
            <a:r>
              <a:rPr lang="en-GB" sz="2400" dirty="0">
                <a:solidFill>
                  <a:srgbClr val="FF0000"/>
                </a:solidFill>
              </a:rPr>
              <a:t> May 2022</a:t>
            </a:r>
          </a:p>
          <a:p>
            <a:pPr marL="0" indent="0">
              <a:buNone/>
            </a:pPr>
            <a:r>
              <a:rPr lang="en-GB" sz="2400" dirty="0">
                <a:solidFill>
                  <a:srgbClr val="FF0000"/>
                </a:solidFill>
              </a:rPr>
              <a:t>Physics: 3</a:t>
            </a:r>
            <a:r>
              <a:rPr lang="en-GB" sz="2400" baseline="30000" dirty="0">
                <a:solidFill>
                  <a:srgbClr val="FF0000"/>
                </a:solidFill>
              </a:rPr>
              <a:t>rd</a:t>
            </a:r>
            <a:r>
              <a:rPr lang="en-GB" sz="2400" dirty="0">
                <a:solidFill>
                  <a:srgbClr val="FF0000"/>
                </a:solidFill>
              </a:rPr>
              <a:t> and 6</a:t>
            </a:r>
            <a:r>
              <a:rPr lang="en-GB" sz="2400" baseline="30000" dirty="0">
                <a:solidFill>
                  <a:srgbClr val="FF0000"/>
                </a:solidFill>
              </a:rPr>
              <a:t>th</a:t>
            </a:r>
            <a:r>
              <a:rPr lang="en-GB" sz="2400" dirty="0">
                <a:solidFill>
                  <a:srgbClr val="FF0000"/>
                </a:solidFill>
              </a:rPr>
              <a:t> May 2022</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85AB460F-E391-4D19-A6F7-7DEF47E2CB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2048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Formal Assessments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324964"/>
            <a:ext cx="10231135" cy="5386921"/>
          </a:xfrm>
        </p:spPr>
        <p:txBody>
          <a:bodyPr>
            <a:normAutofit/>
          </a:bodyPr>
          <a:lstStyle/>
          <a:p>
            <a:pPr marL="0" indent="0">
              <a:buNone/>
            </a:pPr>
            <a:r>
              <a:rPr lang="en-GB" u="sng" dirty="0"/>
              <a:t>What preparation needs to be done beforehand?</a:t>
            </a:r>
          </a:p>
          <a:p>
            <a:pPr marL="0" indent="0">
              <a:buNone/>
            </a:pPr>
            <a:r>
              <a:rPr lang="en-GB" sz="2400" dirty="0"/>
              <a:t>Throughout the course there are end of topic tests which should be considered important milestones. </a:t>
            </a:r>
          </a:p>
          <a:p>
            <a:pPr marL="0" indent="0">
              <a:buNone/>
            </a:pPr>
            <a:r>
              <a:rPr lang="en-GB" sz="2400" dirty="0"/>
              <a:t>Complete all homework which is set on Google classroom. </a:t>
            </a:r>
          </a:p>
          <a:p>
            <a:pPr marL="0" indent="0">
              <a:buNone/>
            </a:pPr>
            <a:endParaRPr lang="en-GB" dirty="0"/>
          </a:p>
          <a:p>
            <a:pPr marL="0" indent="0">
              <a:buNone/>
            </a:pPr>
            <a:r>
              <a:rPr lang="en-GB" u="sng" dirty="0"/>
              <a:t>Will pupils have resit opportunities to improve their results?</a:t>
            </a:r>
          </a:p>
          <a:p>
            <a:pPr marL="0" indent="0">
              <a:buNone/>
            </a:pPr>
            <a:r>
              <a:rPr lang="en-GB" sz="2400" dirty="0"/>
              <a:t>Yes re-sitting is an option for Year 12 exams, but it is not encouraged in the department, as we find it adds to stress in the final year of study.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84F63290-A352-48C7-BDEA-D576060496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17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Skills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fontScale="92500" lnSpcReduction="10000"/>
          </a:bodyPr>
          <a:lstStyle/>
          <a:p>
            <a:pPr marL="0" indent="0">
              <a:buNone/>
            </a:pPr>
            <a:r>
              <a:rPr lang="en-GB" dirty="0"/>
              <a:t>What skills will pupils develop through studying the course and how will they do this?</a:t>
            </a:r>
          </a:p>
          <a:p>
            <a:pPr marL="0" indent="0">
              <a:buNone/>
            </a:pPr>
            <a:r>
              <a:rPr lang="en-GB" sz="2200" b="1" dirty="0"/>
              <a:t>Develop scientific thinking</a:t>
            </a:r>
          </a:p>
          <a:p>
            <a:pPr marL="0" indent="0">
              <a:buNone/>
            </a:pPr>
            <a:r>
              <a:rPr lang="en-GB" sz="2200" b="1" dirty="0"/>
              <a:t>Experimental skills and strategies</a:t>
            </a:r>
          </a:p>
          <a:p>
            <a:pPr marL="0" indent="0">
              <a:buNone/>
            </a:pPr>
            <a:r>
              <a:rPr lang="en-GB" sz="2200" b="1" dirty="0"/>
              <a:t>Analysis and evaluation</a:t>
            </a:r>
          </a:p>
          <a:p>
            <a:pPr marL="0" indent="0">
              <a:buNone/>
            </a:pPr>
            <a:r>
              <a:rPr lang="en-GB" sz="2200" b="1" dirty="0"/>
              <a:t>Scientific vocabulary, units, symbols, quantities and nomenclature</a:t>
            </a:r>
          </a:p>
          <a:p>
            <a:pPr marL="0" indent="0">
              <a:buNone/>
            </a:pPr>
            <a:r>
              <a:rPr lang="en-GB" sz="2200" b="1" dirty="0"/>
              <a:t>Numerous mathematical skills </a:t>
            </a:r>
          </a:p>
          <a:p>
            <a:pPr marL="0" indent="0">
              <a:buNone/>
            </a:pPr>
            <a:endParaRPr lang="en-GB" dirty="0"/>
          </a:p>
          <a:p>
            <a:pPr marL="0" indent="0">
              <a:buNone/>
            </a:pPr>
            <a:r>
              <a:rPr lang="en-GB" dirty="0"/>
              <a:t>What can they do to practise these skills?</a:t>
            </a:r>
          </a:p>
          <a:p>
            <a:pPr marL="0" indent="0">
              <a:buNone/>
            </a:pPr>
            <a:r>
              <a:rPr lang="en-GB" sz="2400" b="1" dirty="0"/>
              <a:t>Complete all homework set by the class teacher. </a:t>
            </a:r>
          </a:p>
          <a:p>
            <a:pPr marL="0" indent="0">
              <a:buNone/>
            </a:pPr>
            <a:r>
              <a:rPr lang="en-GB" sz="2400" b="1" dirty="0"/>
              <a:t>Use WJEC question bank for more examples of questions.</a:t>
            </a:r>
          </a:p>
          <a:p>
            <a:pPr marL="0" indent="0">
              <a:buNone/>
            </a:pPr>
            <a:r>
              <a:rPr lang="en-GB" sz="2400" b="1" dirty="0"/>
              <a:t>Make use of online resources, such as </a:t>
            </a:r>
            <a:r>
              <a:rPr lang="en-GB" sz="2400" b="1" dirty="0">
                <a:hlinkClick r:id="rId6"/>
              </a:rPr>
              <a:t>https://resources.wjec.co.uk/</a:t>
            </a:r>
            <a:r>
              <a:rPr lang="en-GB" sz="2400" b="1" dirty="0"/>
              <a:t> , </a:t>
            </a:r>
            <a:r>
              <a:rPr lang="en-GB" sz="2400" b="1" dirty="0">
                <a:hlinkClick r:id="rId7"/>
              </a:rPr>
              <a:t>https://www.physicsandmathstutor.com/</a:t>
            </a:r>
            <a:r>
              <a:rPr lang="en-GB" sz="2400" b="1" dirty="0"/>
              <a:t> (which has biology, chem and physics).</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CDA7970B-9582-4739-BC49-B3D35FDC03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342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Our Expectations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98598" y="1429699"/>
            <a:ext cx="10272584" cy="5282186"/>
          </a:xfrm>
        </p:spPr>
        <p:txBody>
          <a:bodyPr>
            <a:normAutofit fontScale="92500" lnSpcReduction="10000"/>
          </a:bodyPr>
          <a:lstStyle/>
          <a:p>
            <a:pPr marL="0" indent="0">
              <a:buNone/>
            </a:pPr>
            <a:r>
              <a:rPr lang="en-GB" dirty="0"/>
              <a:t>What are your expectations in terms of</a:t>
            </a:r>
          </a:p>
          <a:p>
            <a:r>
              <a:rPr lang="en-GB" dirty="0"/>
              <a:t>presentation of work?</a:t>
            </a:r>
          </a:p>
          <a:p>
            <a:pPr marL="0" indent="0">
              <a:buNone/>
            </a:pPr>
            <a:r>
              <a:rPr lang="en-GB" dirty="0">
                <a:solidFill>
                  <a:srgbClr val="FF0000"/>
                </a:solidFill>
              </a:rPr>
              <a:t>All  work should be neat and up to date – it is the responsibility of the student to keep up to dates with notes and expectations for lessons.</a:t>
            </a:r>
          </a:p>
          <a:p>
            <a:r>
              <a:rPr lang="en-GB" dirty="0"/>
              <a:t>homework?</a:t>
            </a:r>
          </a:p>
          <a:p>
            <a:pPr marL="0" indent="0">
              <a:buNone/>
            </a:pPr>
            <a:r>
              <a:rPr lang="en-GB" dirty="0">
                <a:solidFill>
                  <a:srgbClr val="FF0000"/>
                </a:solidFill>
              </a:rPr>
              <a:t>Homework is set on Google classroom, with deadlines to help get organised.</a:t>
            </a:r>
          </a:p>
          <a:p>
            <a:r>
              <a:rPr lang="en-GB" dirty="0"/>
              <a:t>preparation for assessments?</a:t>
            </a:r>
          </a:p>
          <a:p>
            <a:pPr marL="0" indent="0">
              <a:buNone/>
            </a:pPr>
            <a:r>
              <a:rPr lang="en-GB" dirty="0">
                <a:solidFill>
                  <a:srgbClr val="FF0000"/>
                </a:solidFill>
              </a:rPr>
              <a:t>Complete all the classwork and homework set. For extra preparation use WJEC question bank to find more questions to try out.</a:t>
            </a:r>
          </a:p>
          <a:p>
            <a:r>
              <a:rPr lang="en-GB" dirty="0"/>
              <a:t>Equipment needed for lessons/exams?</a:t>
            </a:r>
          </a:p>
          <a:p>
            <a:pPr marL="0" indent="0">
              <a:buNone/>
            </a:pPr>
            <a:r>
              <a:rPr lang="en-GB" dirty="0">
                <a:solidFill>
                  <a:srgbClr val="FF0000"/>
                </a:solidFill>
              </a:rPr>
              <a:t>For every lesson presume you need a pen, pencil, ruler, rubber and a calculator. We do use the text book in Biology and Physics</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2B301385-8458-48B8-8011-47AFDA447D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1028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Resources and Support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44419" y="1457979"/>
            <a:ext cx="10214404" cy="5235051"/>
          </a:xfrm>
        </p:spPr>
        <p:txBody>
          <a:bodyPr/>
          <a:lstStyle/>
          <a:p>
            <a:pPr marL="0" indent="0">
              <a:buNone/>
            </a:pPr>
            <a:endParaRPr lang="en-GB" u="sng" dirty="0"/>
          </a:p>
          <a:p>
            <a:pPr marL="0" indent="0">
              <a:buNone/>
            </a:pPr>
            <a:r>
              <a:rPr lang="en-GB" u="sng" dirty="0"/>
              <a:t>What resources will you make available to support learning?</a:t>
            </a:r>
          </a:p>
          <a:p>
            <a:pPr marL="0" indent="0">
              <a:buNone/>
            </a:pPr>
            <a:r>
              <a:rPr lang="en-GB" dirty="0"/>
              <a:t>Google classroom will hold all the resources. </a:t>
            </a:r>
          </a:p>
          <a:p>
            <a:pPr marL="0" indent="0">
              <a:buNone/>
            </a:pPr>
            <a:r>
              <a:rPr lang="en-GB" dirty="0"/>
              <a:t>Some materials are handed out in class.</a:t>
            </a:r>
          </a:p>
          <a:p>
            <a:pPr marL="0" indent="0">
              <a:buNone/>
            </a:pPr>
            <a:endParaRPr lang="en-GB" dirty="0"/>
          </a:p>
          <a:p>
            <a:pPr marL="0" indent="0">
              <a:buNone/>
            </a:pPr>
            <a:r>
              <a:rPr lang="en-GB" u="sng" dirty="0"/>
              <a:t>What support both within and outside lessons will be provided to support pupils?</a:t>
            </a:r>
          </a:p>
          <a:p>
            <a:pPr marL="0" indent="0">
              <a:buNone/>
            </a:pPr>
            <a:r>
              <a:rPr lang="en-GB" dirty="0"/>
              <a:t>Revision sessions when needed</a:t>
            </a:r>
          </a:p>
          <a:p>
            <a:pPr marL="0" indent="0">
              <a:buNone/>
            </a:pPr>
            <a:r>
              <a:rPr lang="en-GB" dirty="0"/>
              <a:t>Access to teaching staff during non-contact lessons</a:t>
            </a:r>
          </a:p>
          <a:p>
            <a:pPr marL="0" indent="0">
              <a:buNone/>
            </a:pPr>
            <a:r>
              <a:rPr lang="en-GB" dirty="0"/>
              <a:t>Email / google classroom for point of contact</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8CF2E6F1-FF53-4276-999B-BFE194B4C7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8442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E84E-3B25-454D-914D-AA3E578AEBDA}"/>
              </a:ext>
            </a:extLst>
          </p:cNvPr>
          <p:cNvSpPr>
            <a:spLocks noGrp="1"/>
          </p:cNvSpPr>
          <p:nvPr>
            <p:ph type="title"/>
          </p:nvPr>
        </p:nvSpPr>
        <p:spPr/>
        <p:txBody>
          <a:bodyPr/>
          <a:lstStyle/>
          <a:p>
            <a:r>
              <a:rPr lang="en-GB" dirty="0"/>
              <a:t>Medical science</a:t>
            </a:r>
          </a:p>
        </p:txBody>
      </p:sp>
      <p:pic>
        <p:nvPicPr>
          <p:cNvPr id="4" name="Content Placeholder 3">
            <a:extLst>
              <a:ext uri="{FF2B5EF4-FFF2-40B4-BE49-F238E27FC236}">
                <a16:creationId xmlns:a16="http://schemas.microsoft.com/office/drawing/2014/main" id="{C216B7E3-0894-49E7-B6D8-84C770D68F1C}"/>
              </a:ext>
            </a:extLst>
          </p:cNvPr>
          <p:cNvPicPr>
            <a:picLocks noGrp="1" noChangeAspect="1"/>
          </p:cNvPicPr>
          <p:nvPr>
            <p:ph idx="1"/>
          </p:nvPr>
        </p:nvPicPr>
        <p:blipFill>
          <a:blip r:embed="rId4"/>
          <a:stretch>
            <a:fillRect/>
          </a:stretch>
        </p:blipFill>
        <p:spPr>
          <a:xfrm>
            <a:off x="643949" y="1505113"/>
            <a:ext cx="7189940" cy="4351338"/>
          </a:xfrm>
          <a:prstGeom prst="rect">
            <a:avLst/>
          </a:prstGeom>
        </p:spPr>
      </p:pic>
      <p:sp>
        <p:nvSpPr>
          <p:cNvPr id="5" name="TextBox 4">
            <a:extLst>
              <a:ext uri="{FF2B5EF4-FFF2-40B4-BE49-F238E27FC236}">
                <a16:creationId xmlns:a16="http://schemas.microsoft.com/office/drawing/2014/main" id="{7CDB5AF6-82FF-4537-9DC4-87FFAC03CC3B}"/>
              </a:ext>
            </a:extLst>
          </p:cNvPr>
          <p:cNvSpPr txBox="1"/>
          <p:nvPr/>
        </p:nvSpPr>
        <p:spPr>
          <a:xfrm>
            <a:off x="8700940" y="1690687"/>
            <a:ext cx="2545237" cy="2246769"/>
          </a:xfrm>
          <a:prstGeom prst="rect">
            <a:avLst/>
          </a:prstGeom>
          <a:noFill/>
        </p:spPr>
        <p:txBody>
          <a:bodyPr wrap="square" rtlCol="0">
            <a:spAutoFit/>
          </a:bodyPr>
          <a:lstStyle/>
          <a:p>
            <a:r>
              <a:rPr lang="en-GB" sz="2800" i="1" dirty="0"/>
              <a:t>Unit 1 – 3 are in Year 12</a:t>
            </a:r>
          </a:p>
          <a:p>
            <a:endParaRPr lang="en-GB" sz="2800" i="1" dirty="0"/>
          </a:p>
          <a:p>
            <a:r>
              <a:rPr lang="en-GB" sz="2800" i="1" dirty="0"/>
              <a:t>Unit 4 – 6 are in Year 13</a:t>
            </a:r>
          </a:p>
        </p:txBody>
      </p:sp>
      <p:pic>
        <p:nvPicPr>
          <p:cNvPr id="6" name="Picture 5">
            <a:extLst>
              <a:ext uri="{FF2B5EF4-FFF2-40B4-BE49-F238E27FC236}">
                <a16:creationId xmlns:a16="http://schemas.microsoft.com/office/drawing/2014/main" id="{6D5D1B22-2424-4B7C-A43D-C3D1DED533F3}"/>
              </a:ext>
            </a:extLst>
          </p:cNvPr>
          <p:cNvPicPr>
            <a:picLocks noChangeAspect="1"/>
          </p:cNvPicPr>
          <p:nvPr/>
        </p:nvPicPr>
        <p:blipFill>
          <a:blip r:embed="rId5"/>
          <a:stretch>
            <a:fillRect/>
          </a:stretch>
        </p:blipFill>
        <p:spPr>
          <a:xfrm>
            <a:off x="5600700" y="6017738"/>
            <a:ext cx="6591300" cy="809625"/>
          </a:xfrm>
          <a:prstGeom prst="rect">
            <a:avLst/>
          </a:prstGeom>
        </p:spPr>
      </p:pic>
      <p:pic>
        <p:nvPicPr>
          <p:cNvPr id="3" name="Recorded Sound">
            <a:hlinkClick r:id="" action="ppaction://media"/>
            <a:extLst>
              <a:ext uri="{FF2B5EF4-FFF2-40B4-BE49-F238E27FC236}">
                <a16:creationId xmlns:a16="http://schemas.microsoft.com/office/drawing/2014/main" id="{6F75C129-4817-4D7B-A5F6-19F7560534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2380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0660B-E8AD-4B71-BC30-A0F9FDB4CC31}"/>
              </a:ext>
            </a:extLst>
          </p:cNvPr>
          <p:cNvSpPr>
            <a:spLocks noGrp="1"/>
          </p:cNvSpPr>
          <p:nvPr>
            <p:ph type="title"/>
          </p:nvPr>
        </p:nvSpPr>
        <p:spPr/>
        <p:txBody>
          <a:bodyPr/>
          <a:lstStyle/>
          <a:p>
            <a:r>
              <a:rPr lang="en-GB" dirty="0"/>
              <a:t>Biology</a:t>
            </a:r>
          </a:p>
        </p:txBody>
      </p:sp>
      <p:pic>
        <p:nvPicPr>
          <p:cNvPr id="5" name="Picture 4">
            <a:extLst>
              <a:ext uri="{FF2B5EF4-FFF2-40B4-BE49-F238E27FC236}">
                <a16:creationId xmlns:a16="http://schemas.microsoft.com/office/drawing/2014/main" id="{B3057234-5D15-4B89-83E6-C1A7B71F2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90688"/>
            <a:ext cx="7220932" cy="4061774"/>
          </a:xfrm>
          <a:prstGeom prst="rect">
            <a:avLst/>
          </a:prstGeom>
        </p:spPr>
      </p:pic>
      <p:pic>
        <p:nvPicPr>
          <p:cNvPr id="3" name="Recorded Sound">
            <a:hlinkClick r:id="" action="ppaction://media"/>
            <a:extLst>
              <a:ext uri="{FF2B5EF4-FFF2-40B4-BE49-F238E27FC236}">
                <a16:creationId xmlns:a16="http://schemas.microsoft.com/office/drawing/2014/main" id="{161D0459-FCEC-4A44-9413-202C20812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008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F5A1-1A59-4221-BBDD-0E7603C09E54}"/>
              </a:ext>
            </a:extLst>
          </p:cNvPr>
          <p:cNvSpPr>
            <a:spLocks noGrp="1"/>
          </p:cNvSpPr>
          <p:nvPr>
            <p:ph type="title"/>
          </p:nvPr>
        </p:nvSpPr>
        <p:spPr/>
        <p:txBody>
          <a:bodyPr/>
          <a:lstStyle/>
          <a:p>
            <a:r>
              <a:rPr lang="en-GB" dirty="0"/>
              <a:t>Weighting of different units</a:t>
            </a:r>
          </a:p>
        </p:txBody>
      </p:sp>
      <p:sp>
        <p:nvSpPr>
          <p:cNvPr id="3" name="Content Placeholder 2">
            <a:extLst>
              <a:ext uri="{FF2B5EF4-FFF2-40B4-BE49-F238E27FC236}">
                <a16:creationId xmlns:a16="http://schemas.microsoft.com/office/drawing/2014/main" id="{C4B8C370-8CFE-48CC-9D1C-EB13C61DA64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A228F38-D0D5-411B-AE3B-A06B62E796BB}"/>
              </a:ext>
            </a:extLst>
          </p:cNvPr>
          <p:cNvPicPr>
            <a:picLocks noChangeAspect="1"/>
          </p:cNvPicPr>
          <p:nvPr/>
        </p:nvPicPr>
        <p:blipFill>
          <a:blip r:embed="rId4"/>
          <a:stretch>
            <a:fillRect/>
          </a:stretch>
        </p:blipFill>
        <p:spPr>
          <a:xfrm>
            <a:off x="1058748" y="1690688"/>
            <a:ext cx="7962900" cy="1857375"/>
          </a:xfrm>
          <a:prstGeom prst="rect">
            <a:avLst/>
          </a:prstGeom>
        </p:spPr>
      </p:pic>
      <p:pic>
        <p:nvPicPr>
          <p:cNvPr id="5" name="Recorded Sound">
            <a:hlinkClick r:id="" action="ppaction://media"/>
            <a:extLst>
              <a:ext uri="{FF2B5EF4-FFF2-40B4-BE49-F238E27FC236}">
                <a16:creationId xmlns:a16="http://schemas.microsoft.com/office/drawing/2014/main" id="{FD615B5A-15AC-48BD-BE6C-85B2F3B64D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7693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A3AC8B-246F-4B95-86C7-7AA455F4E1FE}"/>
              </a:ext>
            </a:extLst>
          </p:cNvPr>
          <p:cNvSpPr>
            <a:spLocks noGrp="1"/>
          </p:cNvSpPr>
          <p:nvPr>
            <p:ph idx="1"/>
          </p:nvPr>
        </p:nvSpPr>
        <p:spPr>
          <a:xfrm>
            <a:off x="838200" y="4062953"/>
            <a:ext cx="10515600" cy="2114010"/>
          </a:xfrm>
        </p:spPr>
        <p:txBody>
          <a:bodyPr>
            <a:normAutofit lnSpcReduction="10000"/>
          </a:bodyPr>
          <a:lstStyle/>
          <a:p>
            <a:r>
              <a:rPr lang="en-GB" dirty="0"/>
              <a:t>Unit 1 is very similar to the start of AS biology course, concentrating on human anatomy. </a:t>
            </a:r>
          </a:p>
          <a:p>
            <a:r>
              <a:rPr lang="en-GB" dirty="0"/>
              <a:t>Assessment is an external written paper sat in the summer of Year 12,  made up of two parts: Recall questions and response to stimulus material.</a:t>
            </a:r>
          </a:p>
        </p:txBody>
      </p:sp>
      <p:pic>
        <p:nvPicPr>
          <p:cNvPr id="4" name="Picture 3">
            <a:extLst>
              <a:ext uri="{FF2B5EF4-FFF2-40B4-BE49-F238E27FC236}">
                <a16:creationId xmlns:a16="http://schemas.microsoft.com/office/drawing/2014/main" id="{7FD02D17-D69A-4B45-94E8-9725C5C31423}"/>
              </a:ext>
            </a:extLst>
          </p:cNvPr>
          <p:cNvPicPr>
            <a:picLocks noChangeAspect="1"/>
          </p:cNvPicPr>
          <p:nvPr/>
        </p:nvPicPr>
        <p:blipFill>
          <a:blip r:embed="rId4"/>
          <a:stretch>
            <a:fillRect/>
          </a:stretch>
        </p:blipFill>
        <p:spPr>
          <a:xfrm>
            <a:off x="469032" y="229532"/>
            <a:ext cx="8067675" cy="3476625"/>
          </a:xfrm>
          <a:prstGeom prst="rect">
            <a:avLst/>
          </a:prstGeom>
        </p:spPr>
      </p:pic>
      <p:pic>
        <p:nvPicPr>
          <p:cNvPr id="2" name="Recorded Sound">
            <a:hlinkClick r:id="" action="ppaction://media"/>
            <a:extLst>
              <a:ext uri="{FF2B5EF4-FFF2-40B4-BE49-F238E27FC236}">
                <a16:creationId xmlns:a16="http://schemas.microsoft.com/office/drawing/2014/main" id="{6B1B9F61-3B4C-4B51-8ABC-988064040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4794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761A9-9B59-4164-B467-13F45CB48DE3}"/>
              </a:ext>
            </a:extLst>
          </p:cNvPr>
          <p:cNvSpPr>
            <a:spLocks noGrp="1"/>
          </p:cNvSpPr>
          <p:nvPr>
            <p:ph idx="1"/>
          </p:nvPr>
        </p:nvSpPr>
        <p:spPr>
          <a:xfrm>
            <a:off x="838200" y="4355183"/>
            <a:ext cx="10515600" cy="1821779"/>
          </a:xfrm>
        </p:spPr>
        <p:txBody>
          <a:bodyPr>
            <a:normAutofit fontScale="92500" lnSpcReduction="10000"/>
          </a:bodyPr>
          <a:lstStyle/>
          <a:p>
            <a:r>
              <a:rPr lang="en-GB" dirty="0"/>
              <a:t>Unit 2 centres around understanding our physiological systems and how we can perform tests to check the functioning of these systems. </a:t>
            </a:r>
          </a:p>
          <a:p>
            <a:r>
              <a:rPr lang="en-GB" dirty="0"/>
              <a:t>Assessment is in the form of internally assessed case study, external verified. Students will write about how to perform certain physiological tests and then collect and analyse data – to link to diseases. </a:t>
            </a:r>
          </a:p>
        </p:txBody>
      </p:sp>
      <p:pic>
        <p:nvPicPr>
          <p:cNvPr id="4" name="Picture 3">
            <a:extLst>
              <a:ext uri="{FF2B5EF4-FFF2-40B4-BE49-F238E27FC236}">
                <a16:creationId xmlns:a16="http://schemas.microsoft.com/office/drawing/2014/main" id="{CA790841-00CF-473A-8751-B298FEF95ECA}"/>
              </a:ext>
            </a:extLst>
          </p:cNvPr>
          <p:cNvPicPr>
            <a:picLocks noChangeAspect="1"/>
          </p:cNvPicPr>
          <p:nvPr/>
        </p:nvPicPr>
        <p:blipFill>
          <a:blip r:embed="rId4"/>
          <a:stretch>
            <a:fillRect/>
          </a:stretch>
        </p:blipFill>
        <p:spPr>
          <a:xfrm>
            <a:off x="465154" y="219869"/>
            <a:ext cx="7905750" cy="3781425"/>
          </a:xfrm>
          <a:prstGeom prst="rect">
            <a:avLst/>
          </a:prstGeom>
        </p:spPr>
      </p:pic>
      <p:pic>
        <p:nvPicPr>
          <p:cNvPr id="2" name="Recorded Sound">
            <a:hlinkClick r:id="" action="ppaction://media"/>
            <a:extLst>
              <a:ext uri="{FF2B5EF4-FFF2-40B4-BE49-F238E27FC236}">
                <a16:creationId xmlns:a16="http://schemas.microsoft.com/office/drawing/2014/main" id="{A9EB75CA-515A-4BD4-A45E-0793F8D472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2975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9D2B9F-6128-47B7-B7D9-2A835E8F923F}"/>
              </a:ext>
            </a:extLst>
          </p:cNvPr>
          <p:cNvSpPr>
            <a:spLocks noGrp="1"/>
          </p:cNvSpPr>
          <p:nvPr>
            <p:ph idx="1"/>
          </p:nvPr>
        </p:nvSpPr>
        <p:spPr>
          <a:xfrm>
            <a:off x="509047" y="4458877"/>
            <a:ext cx="10844753" cy="1718085"/>
          </a:xfrm>
        </p:spPr>
        <p:txBody>
          <a:bodyPr>
            <a:normAutofit fontScale="92500" lnSpcReduction="20000"/>
          </a:bodyPr>
          <a:lstStyle/>
          <a:p>
            <a:r>
              <a:rPr lang="en-GB" dirty="0"/>
              <a:t>This unit is really useful in terms of developing student confidence in research skills, transferrable to many disciplines.</a:t>
            </a:r>
          </a:p>
          <a:p>
            <a:r>
              <a:rPr lang="en-GB" dirty="0"/>
              <a:t>Assessment is in the form of internally assessed case study, external verified. It takes the form of designing, carrying out and analysing a case study in the form of a research project. Quite heavy on mathematical content here. </a:t>
            </a:r>
          </a:p>
        </p:txBody>
      </p:sp>
      <p:pic>
        <p:nvPicPr>
          <p:cNvPr id="4" name="Picture 3">
            <a:extLst>
              <a:ext uri="{FF2B5EF4-FFF2-40B4-BE49-F238E27FC236}">
                <a16:creationId xmlns:a16="http://schemas.microsoft.com/office/drawing/2014/main" id="{0F5EE44B-D4BD-4CFB-8247-ABE5A2C5E29F}"/>
              </a:ext>
            </a:extLst>
          </p:cNvPr>
          <p:cNvPicPr>
            <a:picLocks noChangeAspect="1"/>
          </p:cNvPicPr>
          <p:nvPr/>
        </p:nvPicPr>
        <p:blipFill>
          <a:blip r:embed="rId4"/>
          <a:stretch>
            <a:fillRect/>
          </a:stretch>
        </p:blipFill>
        <p:spPr>
          <a:xfrm>
            <a:off x="422389" y="365125"/>
            <a:ext cx="7972425" cy="3876675"/>
          </a:xfrm>
          <a:prstGeom prst="rect">
            <a:avLst/>
          </a:prstGeom>
        </p:spPr>
      </p:pic>
      <p:pic>
        <p:nvPicPr>
          <p:cNvPr id="2" name="Recorded Sound">
            <a:hlinkClick r:id="" action="ppaction://media"/>
            <a:extLst>
              <a:ext uri="{FF2B5EF4-FFF2-40B4-BE49-F238E27FC236}">
                <a16:creationId xmlns:a16="http://schemas.microsoft.com/office/drawing/2014/main" id="{3AAEE0D2-F244-4E19-811F-09E36D3C72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5384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BD8C0A-E9BE-4D66-9B7C-965EFB589785}"/>
              </a:ext>
            </a:extLst>
          </p:cNvPr>
          <p:cNvSpPr>
            <a:spLocks noGrp="1"/>
          </p:cNvSpPr>
          <p:nvPr>
            <p:ph idx="1"/>
          </p:nvPr>
        </p:nvSpPr>
        <p:spPr>
          <a:xfrm>
            <a:off x="838200" y="3685880"/>
            <a:ext cx="10515600" cy="2491082"/>
          </a:xfrm>
        </p:spPr>
        <p:txBody>
          <a:bodyPr/>
          <a:lstStyle/>
          <a:p>
            <a:r>
              <a:rPr lang="en-GB" dirty="0"/>
              <a:t>This unit looks into the use and effectiveness of medicines to treat diseases. </a:t>
            </a:r>
          </a:p>
          <a:p>
            <a:r>
              <a:rPr lang="en-GB" dirty="0"/>
              <a:t>Assessment is in the form of internally assessed case study, external verified. It takes the form of a series of individual and group work, to produce leaflets and perform 2 group presentations. </a:t>
            </a:r>
          </a:p>
        </p:txBody>
      </p:sp>
      <p:pic>
        <p:nvPicPr>
          <p:cNvPr id="4" name="Picture 3">
            <a:extLst>
              <a:ext uri="{FF2B5EF4-FFF2-40B4-BE49-F238E27FC236}">
                <a16:creationId xmlns:a16="http://schemas.microsoft.com/office/drawing/2014/main" id="{ACBE5A26-2F5E-4F5E-8922-92157D3A01D0}"/>
              </a:ext>
            </a:extLst>
          </p:cNvPr>
          <p:cNvPicPr>
            <a:picLocks noChangeAspect="1"/>
          </p:cNvPicPr>
          <p:nvPr/>
        </p:nvPicPr>
        <p:blipFill>
          <a:blip r:embed="rId4"/>
          <a:stretch>
            <a:fillRect/>
          </a:stretch>
        </p:blipFill>
        <p:spPr>
          <a:xfrm>
            <a:off x="526968" y="282575"/>
            <a:ext cx="7800975" cy="3086100"/>
          </a:xfrm>
          <a:prstGeom prst="rect">
            <a:avLst/>
          </a:prstGeom>
        </p:spPr>
      </p:pic>
      <p:pic>
        <p:nvPicPr>
          <p:cNvPr id="2" name="Recorded Sound">
            <a:hlinkClick r:id="" action="ppaction://media"/>
            <a:extLst>
              <a:ext uri="{FF2B5EF4-FFF2-40B4-BE49-F238E27FC236}">
                <a16:creationId xmlns:a16="http://schemas.microsoft.com/office/drawing/2014/main" id="{50E17199-8380-4A81-BC82-F00C28D36D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4676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41F578-BE76-4C9D-BF07-369DA9E9D285}"/>
              </a:ext>
            </a:extLst>
          </p:cNvPr>
          <p:cNvSpPr>
            <a:spLocks noGrp="1"/>
          </p:cNvSpPr>
          <p:nvPr>
            <p:ph idx="1"/>
          </p:nvPr>
        </p:nvSpPr>
        <p:spPr>
          <a:xfrm>
            <a:off x="838200" y="3855563"/>
            <a:ext cx="10515600" cy="2321400"/>
          </a:xfrm>
        </p:spPr>
        <p:txBody>
          <a:bodyPr>
            <a:normAutofit lnSpcReduction="10000"/>
          </a:bodyPr>
          <a:lstStyle/>
          <a:p>
            <a:r>
              <a:rPr lang="en-GB" dirty="0"/>
              <a:t>This unit is based around the pathology department in a hospital, looking at the diagnostic tests carried out. Students also have the opportunity to perform some of these simple tests in the lab with us.</a:t>
            </a:r>
          </a:p>
          <a:p>
            <a:r>
              <a:rPr lang="en-GB" dirty="0"/>
              <a:t>Assessment is externally marked by WJEC and comprises of students carrying out practical tasks to determine a medical understanding of a given situation.</a:t>
            </a:r>
          </a:p>
        </p:txBody>
      </p:sp>
      <p:pic>
        <p:nvPicPr>
          <p:cNvPr id="4" name="Picture 3">
            <a:extLst>
              <a:ext uri="{FF2B5EF4-FFF2-40B4-BE49-F238E27FC236}">
                <a16:creationId xmlns:a16="http://schemas.microsoft.com/office/drawing/2014/main" id="{67E0418B-8E16-4F30-830E-6AE873784AD2}"/>
              </a:ext>
            </a:extLst>
          </p:cNvPr>
          <p:cNvPicPr>
            <a:picLocks noChangeAspect="1"/>
          </p:cNvPicPr>
          <p:nvPr/>
        </p:nvPicPr>
        <p:blipFill>
          <a:blip r:embed="rId4"/>
          <a:stretch>
            <a:fillRect/>
          </a:stretch>
        </p:blipFill>
        <p:spPr>
          <a:xfrm>
            <a:off x="423469" y="181908"/>
            <a:ext cx="7762875" cy="3571875"/>
          </a:xfrm>
          <a:prstGeom prst="rect">
            <a:avLst/>
          </a:prstGeom>
        </p:spPr>
      </p:pic>
      <p:pic>
        <p:nvPicPr>
          <p:cNvPr id="2" name="Recorded Sound">
            <a:hlinkClick r:id="" action="ppaction://media"/>
            <a:extLst>
              <a:ext uri="{FF2B5EF4-FFF2-40B4-BE49-F238E27FC236}">
                <a16:creationId xmlns:a16="http://schemas.microsoft.com/office/drawing/2014/main" id="{79C5FD9A-5861-4CEF-89F6-B592517C16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0133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676EDB-E427-4387-8374-E38B88B97031}"/>
              </a:ext>
            </a:extLst>
          </p:cNvPr>
          <p:cNvSpPr>
            <a:spLocks noGrp="1"/>
          </p:cNvSpPr>
          <p:nvPr>
            <p:ph idx="1"/>
          </p:nvPr>
        </p:nvSpPr>
        <p:spPr>
          <a:xfrm>
            <a:off x="433633" y="4694547"/>
            <a:ext cx="10920167" cy="1482415"/>
          </a:xfrm>
        </p:spPr>
        <p:txBody>
          <a:bodyPr>
            <a:normAutofit fontScale="92500" lnSpcReduction="20000"/>
          </a:bodyPr>
          <a:lstStyle/>
          <a:p>
            <a:r>
              <a:rPr lang="en-GB" dirty="0"/>
              <a:t>This unit has no new content, but looks to bring together all the skills and knowledge developed over the 2 year course. </a:t>
            </a:r>
          </a:p>
          <a:p>
            <a:r>
              <a:rPr lang="en-GB" dirty="0"/>
              <a:t>This unit is assessed through a written examination set each summer. It is a synoptic assessment of the entire qualification.</a:t>
            </a:r>
          </a:p>
        </p:txBody>
      </p:sp>
      <p:pic>
        <p:nvPicPr>
          <p:cNvPr id="4" name="Picture 3">
            <a:extLst>
              <a:ext uri="{FF2B5EF4-FFF2-40B4-BE49-F238E27FC236}">
                <a16:creationId xmlns:a16="http://schemas.microsoft.com/office/drawing/2014/main" id="{931E4B0E-FAF4-45A8-87B8-57490E8B36A6}"/>
              </a:ext>
            </a:extLst>
          </p:cNvPr>
          <p:cNvPicPr>
            <a:picLocks noChangeAspect="1"/>
          </p:cNvPicPr>
          <p:nvPr/>
        </p:nvPicPr>
        <p:blipFill>
          <a:blip r:embed="rId4"/>
          <a:stretch>
            <a:fillRect/>
          </a:stretch>
        </p:blipFill>
        <p:spPr>
          <a:xfrm>
            <a:off x="545527" y="233149"/>
            <a:ext cx="7858125" cy="4305300"/>
          </a:xfrm>
          <a:prstGeom prst="rect">
            <a:avLst/>
          </a:prstGeom>
        </p:spPr>
      </p:pic>
      <p:pic>
        <p:nvPicPr>
          <p:cNvPr id="2" name="Recorded Sound">
            <a:hlinkClick r:id="" action="ppaction://media"/>
            <a:extLst>
              <a:ext uri="{FF2B5EF4-FFF2-40B4-BE49-F238E27FC236}">
                <a16:creationId xmlns:a16="http://schemas.microsoft.com/office/drawing/2014/main" id="{C0D90170-5239-49E5-812B-DAF44A6FA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60206" y="595722"/>
            <a:ext cx="406400" cy="406400"/>
          </a:xfrm>
          <a:prstGeom prst="rect">
            <a:avLst/>
          </a:prstGeom>
        </p:spPr>
      </p:pic>
    </p:spTree>
    <p:extLst>
      <p:ext uri="{BB962C8B-B14F-4D97-AF65-F5344CB8AC3E}">
        <p14:creationId xmlns:p14="http://schemas.microsoft.com/office/powerpoint/2010/main" val="223012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88F56-46FE-4AF3-A8AD-00F4F13FD287}"/>
              </a:ext>
            </a:extLst>
          </p:cNvPr>
          <p:cNvSpPr>
            <a:spLocks noGrp="1"/>
          </p:cNvSpPr>
          <p:nvPr>
            <p:ph type="title"/>
          </p:nvPr>
        </p:nvSpPr>
        <p:spPr/>
        <p:txBody>
          <a:bodyPr/>
          <a:lstStyle/>
          <a:p>
            <a:r>
              <a:rPr lang="en-GB" dirty="0"/>
              <a:t>Medical science is VERY different to A Level Sciences!</a:t>
            </a:r>
          </a:p>
        </p:txBody>
      </p:sp>
      <p:sp>
        <p:nvSpPr>
          <p:cNvPr id="3" name="Content Placeholder 2">
            <a:extLst>
              <a:ext uri="{FF2B5EF4-FFF2-40B4-BE49-F238E27FC236}">
                <a16:creationId xmlns:a16="http://schemas.microsoft.com/office/drawing/2014/main" id="{15571761-EC48-4DA6-A868-1FBF6D994D46}"/>
              </a:ext>
            </a:extLst>
          </p:cNvPr>
          <p:cNvSpPr>
            <a:spLocks noGrp="1"/>
          </p:cNvSpPr>
          <p:nvPr>
            <p:ph idx="1"/>
          </p:nvPr>
        </p:nvSpPr>
        <p:spPr/>
        <p:txBody>
          <a:bodyPr/>
          <a:lstStyle/>
          <a:p>
            <a:r>
              <a:rPr lang="en-GB" dirty="0"/>
              <a:t>Not all units are assessed by external written exams.</a:t>
            </a:r>
          </a:p>
          <a:p>
            <a:r>
              <a:rPr lang="en-GB" dirty="0"/>
              <a:t>Significant amount of self study required to research and find out information.</a:t>
            </a:r>
          </a:p>
          <a:p>
            <a:r>
              <a:rPr lang="en-GB" dirty="0"/>
              <a:t>Meeting deadlines set by teachers is critical to submit to WJEC for verification.</a:t>
            </a:r>
          </a:p>
          <a:p>
            <a:r>
              <a:rPr lang="en-GB" dirty="0"/>
              <a:t>A laptop is essential to work in class each lesson, all work is online.</a:t>
            </a:r>
          </a:p>
          <a:p>
            <a:endParaRPr lang="en-GB" dirty="0"/>
          </a:p>
        </p:txBody>
      </p:sp>
      <p:pic>
        <p:nvPicPr>
          <p:cNvPr id="4" name="Recorded Sound">
            <a:hlinkClick r:id="" action="ppaction://media"/>
            <a:extLst>
              <a:ext uri="{FF2B5EF4-FFF2-40B4-BE49-F238E27FC236}">
                <a16:creationId xmlns:a16="http://schemas.microsoft.com/office/drawing/2014/main" id="{93FCC921-DF9D-45C3-B046-F050DA33AF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0799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EB5E1C-C918-4066-9340-7338F9CFD8DE}"/>
              </a:ext>
            </a:extLst>
          </p:cNvPr>
          <p:cNvSpPr>
            <a:spLocks noGrp="1"/>
          </p:cNvSpPr>
          <p:nvPr>
            <p:ph idx="1"/>
          </p:nvPr>
        </p:nvSpPr>
        <p:spPr>
          <a:xfrm>
            <a:off x="655320" y="376653"/>
            <a:ext cx="10515600" cy="486459"/>
          </a:xfrm>
        </p:spPr>
        <p:txBody>
          <a:bodyPr/>
          <a:lstStyle/>
          <a:p>
            <a:r>
              <a:rPr lang="en-GB" dirty="0"/>
              <a:t>How can parents/carers support their children in your subject?</a:t>
            </a:r>
          </a:p>
          <a:p>
            <a:endParaRPr lang="en-GB" dirty="0"/>
          </a:p>
          <a:p>
            <a:endParaRPr lang="en-GB" dirty="0"/>
          </a:p>
        </p:txBody>
      </p:sp>
      <p:pic>
        <p:nvPicPr>
          <p:cNvPr id="7" name="Picture 6">
            <a:extLst>
              <a:ext uri="{FF2B5EF4-FFF2-40B4-BE49-F238E27FC236}">
                <a16:creationId xmlns:a16="http://schemas.microsoft.com/office/drawing/2014/main" id="{5C5945BC-4F5C-4DB0-BC8E-2FFCC1B39B41}"/>
              </a:ext>
            </a:extLst>
          </p:cNvPr>
          <p:cNvPicPr>
            <a:picLocks noChangeAspect="1"/>
          </p:cNvPicPr>
          <p:nvPr/>
        </p:nvPicPr>
        <p:blipFill>
          <a:blip r:embed="rId4"/>
          <a:stretch>
            <a:fillRect/>
          </a:stretch>
        </p:blipFill>
        <p:spPr>
          <a:xfrm>
            <a:off x="828895" y="961585"/>
            <a:ext cx="10895992" cy="5031251"/>
          </a:xfrm>
          <a:prstGeom prst="rect">
            <a:avLst/>
          </a:prstGeom>
        </p:spPr>
      </p:pic>
      <p:pic>
        <p:nvPicPr>
          <p:cNvPr id="2" name="Recorded Sound">
            <a:hlinkClick r:id="" action="ppaction://media"/>
            <a:extLst>
              <a:ext uri="{FF2B5EF4-FFF2-40B4-BE49-F238E27FC236}">
                <a16:creationId xmlns:a16="http://schemas.microsoft.com/office/drawing/2014/main" id="{0E35F390-A640-48FF-9B80-49B053DC64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8718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162F04-63F3-4923-B8B2-8134C203B8EF}"/>
              </a:ext>
            </a:extLst>
          </p:cNvPr>
          <p:cNvPicPr>
            <a:picLocks noChangeAspect="1"/>
          </p:cNvPicPr>
          <p:nvPr/>
        </p:nvPicPr>
        <p:blipFill>
          <a:blip r:embed="rId4"/>
          <a:stretch>
            <a:fillRect/>
          </a:stretch>
        </p:blipFill>
        <p:spPr>
          <a:xfrm>
            <a:off x="1669369" y="341612"/>
            <a:ext cx="8233034" cy="6174776"/>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53E825CF-3E1E-49DF-B56A-0F09F7408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
        <p:nvSpPr>
          <p:cNvPr id="3" name="TextBox 2">
            <a:extLst>
              <a:ext uri="{FF2B5EF4-FFF2-40B4-BE49-F238E27FC236}">
                <a16:creationId xmlns:a16="http://schemas.microsoft.com/office/drawing/2014/main" id="{FB9E93A9-5CF2-4D30-9CBD-7F9BAB1C3411}"/>
              </a:ext>
            </a:extLst>
          </p:cNvPr>
          <p:cNvSpPr txBox="1"/>
          <p:nvPr/>
        </p:nvSpPr>
        <p:spPr>
          <a:xfrm>
            <a:off x="7475456" y="1329179"/>
            <a:ext cx="4096316" cy="646331"/>
          </a:xfrm>
          <a:prstGeom prst="rect">
            <a:avLst/>
          </a:prstGeom>
          <a:noFill/>
        </p:spPr>
        <p:txBody>
          <a:bodyPr wrap="square" rtlCol="0">
            <a:spAutoFit/>
          </a:bodyPr>
          <a:lstStyle/>
          <a:p>
            <a:r>
              <a:rPr lang="en-GB" dirty="0">
                <a:hlinkClick r:id="rId6"/>
              </a:rPr>
              <a:t>fbrodrick@Maesydderwen-hs.powys.sch.uk</a:t>
            </a:r>
            <a:r>
              <a:rPr lang="en-GB" dirty="0"/>
              <a:t> </a:t>
            </a:r>
          </a:p>
        </p:txBody>
      </p:sp>
    </p:spTree>
    <p:extLst>
      <p:ext uri="{BB962C8B-B14F-4D97-AF65-F5344CB8AC3E}">
        <p14:creationId xmlns:p14="http://schemas.microsoft.com/office/powerpoint/2010/main" val="303407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273378" y="1548757"/>
            <a:ext cx="10085446" cy="5078286"/>
          </a:xfrm>
        </p:spPr>
        <p:txBody>
          <a:bodyPr/>
          <a:lstStyle/>
          <a:p>
            <a:pPr marL="0" indent="0">
              <a:buNone/>
            </a:pPr>
            <a:r>
              <a:rPr lang="en-GB" dirty="0"/>
              <a:t>Give a brief outline of the course content and the method of delivery over the 1 – 2 years</a:t>
            </a:r>
          </a:p>
          <a:p>
            <a:pPr marL="0" indent="0">
              <a:buNone/>
            </a:pPr>
            <a:endParaRPr lang="en-GB" dirty="0"/>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9338063-2875-477A-8FE3-6B27787725BB}"/>
              </a:ext>
            </a:extLst>
          </p:cNvPr>
          <p:cNvPicPr>
            <a:picLocks noChangeAspect="1"/>
          </p:cNvPicPr>
          <p:nvPr/>
        </p:nvPicPr>
        <p:blipFill>
          <a:blip r:embed="rId9"/>
          <a:stretch>
            <a:fillRect/>
          </a:stretch>
        </p:blipFill>
        <p:spPr>
          <a:xfrm>
            <a:off x="215200" y="2451573"/>
            <a:ext cx="6543675" cy="3600450"/>
          </a:xfrm>
          <a:prstGeom prst="rect">
            <a:avLst/>
          </a:prstGeom>
        </p:spPr>
      </p:pic>
      <p:pic>
        <p:nvPicPr>
          <p:cNvPr id="3" name="Recorded Sound">
            <a:hlinkClick r:id="" action="ppaction://media"/>
            <a:extLst>
              <a:ext uri="{FF2B5EF4-FFF2-40B4-BE49-F238E27FC236}">
                <a16:creationId xmlns:a16="http://schemas.microsoft.com/office/drawing/2014/main" id="{64CA106F-3748-4141-8486-90647D29CA0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8692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9D4ACA-99D7-4A4D-8102-D9CD177F87CF}"/>
              </a:ext>
            </a:extLst>
          </p:cNvPr>
          <p:cNvPicPr>
            <a:picLocks noChangeAspect="1"/>
          </p:cNvPicPr>
          <p:nvPr/>
        </p:nvPicPr>
        <p:blipFill>
          <a:blip r:embed="rId4"/>
          <a:stretch>
            <a:fillRect/>
          </a:stretch>
        </p:blipFill>
        <p:spPr>
          <a:xfrm>
            <a:off x="2523192" y="200025"/>
            <a:ext cx="6410325" cy="6457950"/>
          </a:xfrm>
          <a:prstGeom prst="rect">
            <a:avLst/>
          </a:prstGeom>
        </p:spPr>
      </p:pic>
      <p:pic>
        <p:nvPicPr>
          <p:cNvPr id="2" name="Recorded Sound">
            <a:hlinkClick r:id="" action="ppaction://media"/>
            <a:extLst>
              <a:ext uri="{FF2B5EF4-FFF2-40B4-BE49-F238E27FC236}">
                <a16:creationId xmlns:a16="http://schemas.microsoft.com/office/drawing/2014/main" id="{392D2183-5231-431E-AD13-A36D064FD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5526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0BFDBD-6DB7-4956-9B2C-80685D74967F}"/>
              </a:ext>
            </a:extLst>
          </p:cNvPr>
          <p:cNvSpPr>
            <a:spLocks noGrp="1"/>
          </p:cNvSpPr>
          <p:nvPr>
            <p:ph idx="1"/>
          </p:nvPr>
        </p:nvSpPr>
        <p:spPr>
          <a:xfrm>
            <a:off x="838200" y="410817"/>
            <a:ext cx="10515600" cy="5766146"/>
          </a:xfrm>
        </p:spPr>
        <p:txBody>
          <a:bodyPr>
            <a:normAutofit/>
          </a:bodyPr>
          <a:lstStyle/>
          <a:p>
            <a:r>
              <a:rPr lang="en-GB" dirty="0"/>
              <a:t>How can these skills be applied to different subjects/areas of life?</a:t>
            </a:r>
          </a:p>
          <a:p>
            <a:r>
              <a:rPr lang="en-GB" sz="2400" i="1" dirty="0"/>
              <a:t>The study of biology encourages an appreciation of these issues and their implications as well as providing an insight into the living world. </a:t>
            </a:r>
          </a:p>
          <a:p>
            <a:r>
              <a:rPr lang="en-GB" sz="2400" i="1" dirty="0"/>
              <a:t>The inclusion of optional topics allows learners to gain a deeper insight into a wider range of biological topics. It is intended that the use of a variety of approaches will stimulate interest, promote understanding and engender an overall appreciation and sense of wonder at the living world. </a:t>
            </a:r>
          </a:p>
          <a:p>
            <a:r>
              <a:rPr lang="en-GB" sz="2400" i="1" dirty="0"/>
              <a:t>This specification promotes an understanding of scientific method as the means to increase scientific knowledge and develop an enquiring and critical approach. Learners will develop an awareness that different perceptions, predictions and interpretations may be applied according to context. </a:t>
            </a:r>
          </a:p>
          <a:p>
            <a:r>
              <a:rPr lang="en-GB" sz="2400" i="1" dirty="0"/>
              <a:t>Practical work is an intrinsic part of biology, and is greatly valued by higher education. It is imperative that practical skills are developed throughout this course and that an investigative approach is promoted. </a:t>
            </a:r>
          </a:p>
          <a:p>
            <a:endParaRPr lang="en-GB" dirty="0"/>
          </a:p>
        </p:txBody>
      </p:sp>
    </p:spTree>
    <p:extLst>
      <p:ext uri="{BB962C8B-B14F-4D97-AF65-F5344CB8AC3E}">
        <p14:creationId xmlns:p14="http://schemas.microsoft.com/office/powerpoint/2010/main" val="203030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B2A09-01A9-437B-A1DE-533C5C71FC2B}"/>
              </a:ext>
            </a:extLst>
          </p:cNvPr>
          <p:cNvSpPr>
            <a:spLocks noGrp="1"/>
          </p:cNvSpPr>
          <p:nvPr>
            <p:ph type="title"/>
          </p:nvPr>
        </p:nvSpPr>
        <p:spPr>
          <a:xfrm>
            <a:off x="838199" y="289711"/>
            <a:ext cx="10515600" cy="1325563"/>
          </a:xfrm>
        </p:spPr>
        <p:txBody>
          <a:bodyPr/>
          <a:lstStyle/>
          <a:p>
            <a:r>
              <a:rPr lang="en-GB" dirty="0"/>
              <a:t>Chemistry </a:t>
            </a:r>
          </a:p>
        </p:txBody>
      </p:sp>
      <p:pic>
        <p:nvPicPr>
          <p:cNvPr id="2050" name="Picture 2" descr="What Chemistry Is and What Chemists Do">
            <a:extLst>
              <a:ext uri="{FF2B5EF4-FFF2-40B4-BE49-F238E27FC236}">
                <a16:creationId xmlns:a16="http://schemas.microsoft.com/office/drawing/2014/main" id="{6DBB1260-DCE2-45A0-88C4-C9A29CF3A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345" y="1685925"/>
            <a:ext cx="5903684" cy="392863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C97E438-FDAF-4540-9A0A-8E8202D5F1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599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273378" y="1548757"/>
            <a:ext cx="10085446" cy="5078286"/>
          </a:xfrm>
        </p:spPr>
        <p:txBody>
          <a:bodyPr/>
          <a:lstStyle/>
          <a:p>
            <a:pPr marL="0" indent="0">
              <a:buNone/>
            </a:pPr>
            <a:r>
              <a:rPr lang="en-GB" dirty="0"/>
              <a:t>Give a brief outline of the course content and the method of delivery over the 1 – 2 years.</a:t>
            </a:r>
          </a:p>
          <a:p>
            <a:pPr marL="0" indent="0">
              <a:buNone/>
            </a:pPr>
            <a:endParaRPr lang="en-GB" dirty="0"/>
          </a:p>
          <a:p>
            <a:pPr marL="0" indent="0">
              <a:buNone/>
            </a:pPr>
            <a:endParaRPr lang="en-GB" dirty="0"/>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74582A8C-E16B-4F5D-9674-CA82BEF8C6DC}"/>
              </a:ext>
            </a:extLst>
          </p:cNvPr>
          <p:cNvPicPr>
            <a:picLocks noChangeAspect="1"/>
          </p:cNvPicPr>
          <p:nvPr/>
        </p:nvPicPr>
        <p:blipFill>
          <a:blip r:embed="rId9"/>
          <a:stretch>
            <a:fillRect/>
          </a:stretch>
        </p:blipFill>
        <p:spPr>
          <a:xfrm>
            <a:off x="351168" y="2490901"/>
            <a:ext cx="8510028" cy="4288745"/>
          </a:xfrm>
          <a:prstGeom prst="rect">
            <a:avLst/>
          </a:prstGeom>
        </p:spPr>
      </p:pic>
      <p:pic>
        <p:nvPicPr>
          <p:cNvPr id="3" name="Recorded Sound">
            <a:hlinkClick r:id="" action="ppaction://media"/>
            <a:extLst>
              <a:ext uri="{FF2B5EF4-FFF2-40B4-BE49-F238E27FC236}">
                <a16:creationId xmlns:a16="http://schemas.microsoft.com/office/drawing/2014/main" id="{DA3CF8D2-0BFA-4D00-B2B7-4AAC423880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8715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BD801-BAEA-491F-A156-49109ACAB4B3}"/>
              </a:ext>
            </a:extLst>
          </p:cNvPr>
          <p:cNvPicPr>
            <a:picLocks noChangeAspect="1"/>
          </p:cNvPicPr>
          <p:nvPr/>
        </p:nvPicPr>
        <p:blipFill>
          <a:blip r:embed="rId4"/>
          <a:stretch>
            <a:fillRect/>
          </a:stretch>
        </p:blipFill>
        <p:spPr>
          <a:xfrm>
            <a:off x="1412017" y="156556"/>
            <a:ext cx="9367966" cy="6544888"/>
          </a:xfrm>
          <a:prstGeom prst="rect">
            <a:avLst/>
          </a:prstGeom>
        </p:spPr>
      </p:pic>
      <p:pic>
        <p:nvPicPr>
          <p:cNvPr id="3" name="Recorded Sound">
            <a:hlinkClick r:id="" action="ppaction://media"/>
            <a:extLst>
              <a:ext uri="{FF2B5EF4-FFF2-40B4-BE49-F238E27FC236}">
                <a16:creationId xmlns:a16="http://schemas.microsoft.com/office/drawing/2014/main" id="{2520DEC8-699F-477D-871A-95E209C09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8864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0BFDBD-6DB7-4956-9B2C-80685D74967F}"/>
              </a:ext>
            </a:extLst>
          </p:cNvPr>
          <p:cNvSpPr>
            <a:spLocks noGrp="1"/>
          </p:cNvSpPr>
          <p:nvPr>
            <p:ph idx="1"/>
          </p:nvPr>
        </p:nvSpPr>
        <p:spPr>
          <a:xfrm>
            <a:off x="452487" y="410817"/>
            <a:ext cx="10901313" cy="5766146"/>
          </a:xfrm>
        </p:spPr>
        <p:txBody>
          <a:bodyPr>
            <a:normAutofit/>
          </a:bodyPr>
          <a:lstStyle/>
          <a:p>
            <a:pPr marL="0" indent="0">
              <a:buNone/>
            </a:pPr>
            <a:r>
              <a:rPr lang="en-GB" sz="3000" dirty="0"/>
              <a:t>How can these skills be applied to different subjects/areas of life?</a:t>
            </a:r>
          </a:p>
          <a:p>
            <a:r>
              <a:rPr lang="en-GB" sz="2400" i="1" dirty="0"/>
              <a:t>The study of Chemistry encourages a deep appreciation of how the human race can change and manipulate the world around us to meet our specific needs. </a:t>
            </a:r>
          </a:p>
          <a:p>
            <a:r>
              <a:rPr lang="en-GB" sz="2400" i="1" dirty="0"/>
              <a:t>Over the years, Chemists have played key roles in the development of modern technology, ranging from the creation of new materials to the development of new manufacturing techniques. Without competent Chemists, technology does not progress!</a:t>
            </a:r>
          </a:p>
          <a:p>
            <a:r>
              <a:rPr lang="en-GB" sz="2400" i="1" dirty="0"/>
              <a:t>Chemistry is a unique subject in that it requires a high level of competency is a variety of different skills. Literacy, numeracy and logical reasoning are integral parts of a Chemist’s skill set. A good imagination helps too!</a:t>
            </a:r>
          </a:p>
          <a:p>
            <a:r>
              <a:rPr lang="en-GB" sz="2400" i="1" dirty="0"/>
              <a:t>Practical work is an essential part of Chemistry. Studying Chemistry will help you develop fine motor control and coordination as you perform highly precise experiments such as titration, calorimetry and synthesis.</a:t>
            </a:r>
          </a:p>
          <a:p>
            <a:endParaRPr lang="en-GB" dirty="0"/>
          </a:p>
          <a:p>
            <a:endParaRPr lang="en-GB" dirty="0"/>
          </a:p>
        </p:txBody>
      </p:sp>
    </p:spTree>
    <p:extLst>
      <p:ext uri="{BB962C8B-B14F-4D97-AF65-F5344CB8AC3E}">
        <p14:creationId xmlns:p14="http://schemas.microsoft.com/office/powerpoint/2010/main" val="1309393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4746</TotalTime>
  <Words>1435</Words>
  <Application>Microsoft Office PowerPoint</Application>
  <PresentationFormat>Widescreen</PresentationFormat>
  <Paragraphs>121</Paragraphs>
  <Slides>29</Slides>
  <Notes>9</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Adamsky SF</vt:lpstr>
      <vt:lpstr>Arial</vt:lpstr>
      <vt:lpstr>Calibri</vt:lpstr>
      <vt:lpstr>Calibri Light</vt:lpstr>
      <vt:lpstr>Office Theme</vt:lpstr>
      <vt:lpstr>PowerPoint Presentation</vt:lpstr>
      <vt:lpstr>Biology</vt:lpstr>
      <vt:lpstr>Course content and delivery </vt:lpstr>
      <vt:lpstr>PowerPoint Presentation</vt:lpstr>
      <vt:lpstr>PowerPoint Presentation</vt:lpstr>
      <vt:lpstr>Chemistry </vt:lpstr>
      <vt:lpstr>Course content and delivery </vt:lpstr>
      <vt:lpstr>PowerPoint Presentation</vt:lpstr>
      <vt:lpstr>PowerPoint Presentation</vt:lpstr>
      <vt:lpstr>Physics </vt:lpstr>
      <vt:lpstr>Course content and delivery </vt:lpstr>
      <vt:lpstr>PowerPoint Presentation</vt:lpstr>
      <vt:lpstr>Applies to Biology, Chemistry and Physics </vt:lpstr>
      <vt:lpstr>Formal Assessments</vt:lpstr>
      <vt:lpstr>Formal Assessments</vt:lpstr>
      <vt:lpstr>Skills Development</vt:lpstr>
      <vt:lpstr>Our Expectations</vt:lpstr>
      <vt:lpstr>Resources and Support</vt:lpstr>
      <vt:lpstr>Medical science</vt:lpstr>
      <vt:lpstr>Weighting of different units</vt:lpstr>
      <vt:lpstr>PowerPoint Presentation</vt:lpstr>
      <vt:lpstr>PowerPoint Presentation</vt:lpstr>
      <vt:lpstr>PowerPoint Presentation</vt:lpstr>
      <vt:lpstr>PowerPoint Presentation</vt:lpstr>
      <vt:lpstr>PowerPoint Presentation</vt:lpstr>
      <vt:lpstr>PowerPoint Presentation</vt:lpstr>
      <vt:lpstr>Medical science is VERY different to A Level Sciences!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and 11 Information Evening</dc:title>
  <dc:creator>Kirsty Irvine</dc:creator>
  <cp:lastModifiedBy>Faye Brodrick</cp:lastModifiedBy>
  <cp:revision>45</cp:revision>
  <dcterms:created xsi:type="dcterms:W3CDTF">2021-09-23T20:46:14Z</dcterms:created>
  <dcterms:modified xsi:type="dcterms:W3CDTF">2021-11-03T13:12:15Z</dcterms:modified>
</cp:coreProperties>
</file>