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1" r:id="rId4"/>
    <p:sldId id="280" r:id="rId5"/>
    <p:sldId id="262" r:id="rId6"/>
    <p:sldId id="272" r:id="rId7"/>
    <p:sldId id="273" r:id="rId8"/>
    <p:sldId id="263" r:id="rId9"/>
    <p:sldId id="264" r:id="rId10"/>
    <p:sldId id="265" r:id="rId11"/>
    <p:sldId id="274" r:id="rId12"/>
    <p:sldId id="269" r:id="rId13"/>
    <p:sldId id="268" r:id="rId14"/>
    <p:sldId id="275" r:id="rId15"/>
    <p:sldId id="281" r:id="rId16"/>
    <p:sldId id="282" r:id="rId17"/>
    <p:sldId id="283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3883" autoAdjust="0"/>
  </p:normalViewPr>
  <p:slideViewPr>
    <p:cSldViewPr snapToGrid="0">
      <p:cViewPr varScale="1">
        <p:scale>
          <a:sx n="68" d="100"/>
          <a:sy n="68" d="100"/>
        </p:scale>
        <p:origin x="54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668C5-9CC3-4133-8A91-331017CCFF70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2D47D-C8EB-42C0-8145-F1EB594A6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324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2D47D-C8EB-42C0-8145-F1EB594A636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373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2D47D-C8EB-42C0-8145-F1EB594A636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525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2D47D-C8EB-42C0-8145-F1EB594A636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525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2D47D-C8EB-42C0-8145-F1EB594A636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525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2D47D-C8EB-42C0-8145-F1EB594A636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525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2D47D-C8EB-42C0-8145-F1EB594A636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525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2D47D-C8EB-42C0-8145-F1EB594A636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8549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2D47D-C8EB-42C0-8145-F1EB594A636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23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2D47D-C8EB-42C0-8145-F1EB594A636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525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2D47D-C8EB-42C0-8145-F1EB594A636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993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2D47D-C8EB-42C0-8145-F1EB594A636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993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2D47D-C8EB-42C0-8145-F1EB594A636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819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2D47D-C8EB-42C0-8145-F1EB594A636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409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2D47D-C8EB-42C0-8145-F1EB594A636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409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2D47D-C8EB-42C0-8145-F1EB594A636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409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2D47D-C8EB-42C0-8145-F1EB594A636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006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2D47D-C8EB-42C0-8145-F1EB594A636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574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FE4DD-A6D2-4AE8-B9EF-60E6995F29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F4EFE-F6E4-432D-99CF-1460470AA8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985FD-7C3E-41CC-87D4-01F7F244C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A5B8-8C02-4A30-8404-B8D2153A0EBC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66136-895C-4554-89A9-4F69E401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417D5-88EA-4EF4-92DD-9B29F661F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16EB-968E-4318-A309-6F62A37CE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50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7D662-1A4B-4644-83F2-864BA1C82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B11EAD-7F74-4DC2-B2B1-DEB89F061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D99-FF4A-4C75-A58A-EB47C38EE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A5B8-8C02-4A30-8404-B8D2153A0EBC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BC8EC-8F7D-4F40-B43C-1A76FC3C1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12F9A-204F-4410-8E57-27AEC77A2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16EB-968E-4318-A309-6F62A37CE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97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D6F434-A854-45D9-8FEB-EA9AA14FB1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A960C1-F555-4484-9435-0472110894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F1CD4-2CD5-4B09-BDC7-D1E9E32AF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A5B8-8C02-4A30-8404-B8D2153A0EBC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75ADE-9681-430B-97F5-9935ABCD1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72FA6-3C9B-43FE-B567-C3BA1A794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16EB-968E-4318-A309-6F62A37CE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66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85F28-0A1A-4576-B105-A49845885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AB0F9-0282-4C7C-BF27-0998940C3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08DF3-82AE-444A-B0CC-7DE2C5EC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A5B8-8C02-4A30-8404-B8D2153A0EBC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3B91C-246A-4AA4-937A-59F126BFF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6FF29-DEDA-47B8-8FE5-C412BD068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16EB-968E-4318-A309-6F62A37CE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629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F1FC5-AEB0-4785-A313-9D7152209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D8913-C024-45EF-AFEA-479B8E4A1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8F60B-C274-4BAF-9173-2C14C5541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A5B8-8C02-4A30-8404-B8D2153A0EBC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ED1C3-675F-47B8-8E06-C3F8F827F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6B99F-939D-483D-B777-DF00CB518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16EB-968E-4318-A309-6F62A37CE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656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3103D-611E-474D-8BF5-46AE5C211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28BB8-D9CD-41C0-B7B0-B67B81F340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B60AF2-9166-487D-B39E-7530F4EF8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636BA0-2930-42F8-8394-92369CFB4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A5B8-8C02-4A30-8404-B8D2153A0EBC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27F4B-A5A1-4E63-BCEC-A2C76A434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46BF54-F12E-480F-950E-6C22472A9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16EB-968E-4318-A309-6F62A37CE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540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D7FB7-9274-417B-B67B-5E8CEC870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C404B-9E1B-4C0A-A79A-B7622152E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F5B69-0A13-421C-8C81-0E73EA70A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7701DC-8AB5-4380-B084-95957F045F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1DC53F-6982-4847-B73A-60FC6A1860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6BAC25-FDE6-464A-AC00-DD6AAAB7B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A5B8-8C02-4A30-8404-B8D2153A0EBC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0FE414-225D-4A6F-ABE4-D1EDBC1B0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4266AE-91BE-4990-A728-C82F3602E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16EB-968E-4318-A309-6F62A37CE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229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6293F-80E1-4FA5-A0D1-49939F8CA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7C6427-51B3-4499-A3E4-4BC485034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A5B8-8C02-4A30-8404-B8D2153A0EBC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83C24A-B3AB-4EF4-8844-8842DD863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4E43E7-B85A-496D-9764-0BE1426B4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16EB-968E-4318-A309-6F62A37CE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979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05CF0-5A91-471A-93E9-5EBB0AC16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A5B8-8C02-4A30-8404-B8D2153A0EBC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D517AD-09AE-4D3A-A66F-A7DE7CB0C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A6938B-D03E-4700-A9DB-C278E15E6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16EB-968E-4318-A309-6F62A37CE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932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853D8-D3AE-4449-B51B-244BDD830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88D18-50B8-4451-84E5-4F362CCBF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CE8CC7-5FD3-4D23-85D3-E953BA7B8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E867B9-AA0B-41E9-8AA2-0393AC3C0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A5B8-8C02-4A30-8404-B8D2153A0EBC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5E413B-1CD1-43E1-848D-D44E9F64C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9FC7E-1EE0-442C-88B0-1F9E24820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16EB-968E-4318-A309-6F62A37CE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341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58EFE-6760-4C65-83ED-37C93B3E9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16B8A6-C817-44A7-943E-FC57F7BF8A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79D2E-6063-4C7A-8250-6D9931934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E13ED1-9D27-4F99-B141-60597764A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A5B8-8C02-4A30-8404-B8D2153A0EBC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6AB737-C0C8-4F06-9185-AD67F2F78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070D7-431E-4ABF-80D5-104F94093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16EB-968E-4318-A309-6F62A37CE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369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BA04AD-3012-456D-A125-A032D4381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DD75C-E245-47AD-B847-4659E84B1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B2ABD-39A6-4DFD-B53C-8459CA2228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AA5B8-8C02-4A30-8404-B8D2153A0EBC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8A9F9-422C-401A-ABA8-9AAFE781C0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4A27E-F9C4-4CC8-80A5-50ABF7D93D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E16EB-968E-4318-A309-6F62A37CE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16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aber.ac.uk/en/study-with-us/ug-studies/hub/aberflix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wjec.co.uk/home/student-support/free-learning-tools-and-resources/new-blended-learnin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Maesydderwen?ref_src=twsrc%5Egoogle%7Ctwcamp%5Eserp%7Ctwgr%5Eauthor" TargetMode="External"/><Relationship Id="rId5" Type="http://schemas.openxmlformats.org/officeDocument/2006/relationships/hyperlink" Target="https://www.facebook.com/Maesydderwen/" TargetMode="External"/><Relationship Id="rId4" Type="http://schemas.openxmlformats.org/officeDocument/2006/relationships/hyperlink" Target="mailto:office@maesydderwen-hs.powys.sch.uk" TargetMode="Externa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jrees@maesydderwen-hs.powys.sch.uk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hyperlink" Target="mailto:mdavies@maesydderwen-hs.powys.sch.uk" TargetMode="External"/><Relationship Id="rId10" Type="http://schemas.openxmlformats.org/officeDocument/2006/relationships/hyperlink" Target="mailto:cmjones@maesydderwen-hs.powys.sch.uk" TargetMode="External"/><Relationship Id="rId4" Type="http://schemas.openxmlformats.org/officeDocument/2006/relationships/hyperlink" Target="mailto:hthomas@maesydderwen-hs.powys.sch.uk" TargetMode="Externa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7212DBE-02A3-48E9-9737-0BFBFFB70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816" y="0"/>
            <a:ext cx="4024184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211E543-3354-4B4D-9B05-71C81441AD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9" y="168798"/>
            <a:ext cx="2103579" cy="201469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F112866-78E3-45E5-A4C2-993249C91709}"/>
              </a:ext>
            </a:extLst>
          </p:cNvPr>
          <p:cNvSpPr/>
          <p:nvPr/>
        </p:nvSpPr>
        <p:spPr>
          <a:xfrm>
            <a:off x="2899722" y="74142"/>
            <a:ext cx="4353694" cy="132343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5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Working Together,</a:t>
            </a:r>
            <a:endParaRPr lang="en-US" sz="4000" b="1" spc="50" dirty="0">
              <a:ln w="952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4000" b="1" cap="none" spc="5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Achieving </a:t>
            </a:r>
            <a:r>
              <a:rPr lang="en-US" sz="4000" b="1" spc="5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</a:t>
            </a:r>
            <a:r>
              <a:rPr lang="en-US" sz="4000" b="1" cap="none" spc="5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871FA2-E8DB-4590-B2DE-79B6FF1A97D2}"/>
              </a:ext>
            </a:extLst>
          </p:cNvPr>
          <p:cNvSpPr txBox="1"/>
          <p:nvPr/>
        </p:nvSpPr>
        <p:spPr>
          <a:xfrm>
            <a:off x="198304" y="2395240"/>
            <a:ext cx="765176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damsky SF" pitchFamily="2" charset="0"/>
              </a:rPr>
              <a:t>Year 12 and 13 Information Evening</a:t>
            </a:r>
          </a:p>
          <a:p>
            <a:pPr algn="ctr"/>
            <a:endParaRPr lang="en-GB" sz="4400" b="1" dirty="0">
              <a:solidFill>
                <a:schemeClr val="accent1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damsky SF" pitchFamily="2" charset="0"/>
            </a:endParaRPr>
          </a:p>
          <a:p>
            <a:pPr algn="ctr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damsky SF" pitchFamily="2" charset="0"/>
              </a:rPr>
              <a:t>4</a:t>
            </a:r>
            <a:r>
              <a:rPr lang="en-GB" sz="4000" b="1" baseline="300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damsky SF" pitchFamily="2" charset="0"/>
              </a:rPr>
              <a:t>th</a:t>
            </a: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damsky SF" pitchFamily="2" charset="0"/>
              </a:rPr>
              <a:t> November 2021</a:t>
            </a:r>
          </a:p>
          <a:p>
            <a:pPr algn="ctr"/>
            <a:endParaRPr lang="en-GB" sz="4400" b="1" dirty="0">
              <a:solidFill>
                <a:schemeClr val="accent1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damsky SF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391BF3-3538-4E04-9EEF-75877D2BB5C3}"/>
              </a:ext>
            </a:extLst>
          </p:cNvPr>
          <p:cNvSpPr/>
          <p:nvPr/>
        </p:nvSpPr>
        <p:spPr>
          <a:xfrm>
            <a:off x="2899722" y="1409938"/>
            <a:ext cx="4353694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50" dirty="0" err="1">
                <a:ln w="9525" cmpd="sng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Cydweithio</a:t>
            </a:r>
            <a:r>
              <a:rPr lang="en-US" sz="3200" b="1" cap="none" spc="50" dirty="0">
                <a:ln w="9525" cmpd="sng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a </a:t>
            </a:r>
            <a:r>
              <a:rPr lang="en-US" sz="3200" b="1" cap="none" spc="50" dirty="0" err="1">
                <a:ln w="9525" cmpd="sng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Chyflawni</a:t>
            </a:r>
            <a:endParaRPr lang="en-US" sz="3200" b="1" cap="none" spc="50" dirty="0">
              <a:ln w="9525" cmpd="sng">
                <a:solidFill>
                  <a:srgbClr val="FFC0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8773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7631DA-8261-4A49-96B1-DE85EA90ACC7}"/>
              </a:ext>
            </a:extLst>
          </p:cNvPr>
          <p:cNvSpPr/>
          <p:nvPr/>
        </p:nvSpPr>
        <p:spPr>
          <a:xfrm>
            <a:off x="10515600" y="0"/>
            <a:ext cx="1676399" cy="685521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AB5264-CF5D-4412-86BD-57E59362F88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en-GB" b="1" u="sng" dirty="0">
                <a:solidFill>
                  <a:srgbClr val="FFC000"/>
                </a:solidFill>
              </a:rPr>
              <a:t>Punctuality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DC0B61-3347-497D-A341-6E02B695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80937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Excellent punctuality to school is as important as attendance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most important 5 minutes of a lesson is the introduction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Your child will be on the back foot throughout the rest of the lesson if they miss it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95148447"/>
              </p:ext>
            </p:extLst>
          </p:nvPr>
        </p:nvGraphicFramePr>
        <p:xfrm>
          <a:off x="4647569" y="2167654"/>
          <a:ext cx="5668188" cy="21960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4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4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831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Lateness = Lost Learning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(Figures below are calculated over a school year)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97" marR="5739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1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5 minutes late each day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97" marR="57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~3 days lost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97" marR="5739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1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10 minutes late each day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97" marR="57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~6 ½ days lost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97" marR="5739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1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15 minutes late each day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97" marR="57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~10 days lost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97" marR="5739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01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20 minutes late each day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97" marR="57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~13 days lost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97" marR="5739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01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30 minutes late each day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97" marR="573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~19 days lost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97" marR="5739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CDB46FE-C895-4332-A064-1E1961B3AF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495" y="5316796"/>
            <a:ext cx="1535326" cy="1470454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F4D3E2E-181D-449D-8EE3-8807BE547A3D}"/>
              </a:ext>
            </a:extLst>
          </p:cNvPr>
          <p:cNvSpPr/>
          <p:nvPr/>
        </p:nvSpPr>
        <p:spPr>
          <a:xfrm>
            <a:off x="10672377" y="230188"/>
            <a:ext cx="1362846" cy="1318569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DF5C6B5-0E96-4F54-9841-49299D8D3F48}"/>
              </a:ext>
            </a:extLst>
          </p:cNvPr>
          <p:cNvSpPr/>
          <p:nvPr/>
        </p:nvSpPr>
        <p:spPr>
          <a:xfrm>
            <a:off x="10672376" y="1999114"/>
            <a:ext cx="1362846" cy="1318569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0C68C23-6439-4E32-A0EC-7CE7D53B1F62}"/>
              </a:ext>
            </a:extLst>
          </p:cNvPr>
          <p:cNvSpPr/>
          <p:nvPr/>
        </p:nvSpPr>
        <p:spPr>
          <a:xfrm>
            <a:off x="10684735" y="3754481"/>
            <a:ext cx="1362846" cy="1318569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730696" y="4655350"/>
            <a:ext cx="356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How can parents/carers help?</a:t>
            </a:r>
          </a:p>
          <a:p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15583" y="5169005"/>
            <a:ext cx="548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Encourage your child to attend school AND each lesson on time</a:t>
            </a:r>
          </a:p>
          <a:p>
            <a:endParaRPr lang="en-GB" dirty="0"/>
          </a:p>
          <a:p>
            <a:r>
              <a:rPr lang="en-GB" dirty="0"/>
              <a:t>Talk to them about the importance of being on time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4427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7631DA-8261-4A49-96B1-DE85EA90ACC7}"/>
              </a:ext>
            </a:extLst>
          </p:cNvPr>
          <p:cNvSpPr/>
          <p:nvPr/>
        </p:nvSpPr>
        <p:spPr>
          <a:xfrm>
            <a:off x="10515600" y="0"/>
            <a:ext cx="1676399" cy="685521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AB5264-CF5D-4412-86BD-57E59362F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599"/>
            <a:ext cx="10598495" cy="1325563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en-GB" sz="2000" b="1" u="sng" dirty="0">
                <a:solidFill>
                  <a:srgbClr val="FFC000"/>
                </a:solidFill>
              </a:rPr>
              <a:t>Opportunities for Revision –</a:t>
            </a:r>
            <a:r>
              <a:rPr lang="en-GB" sz="2800" b="1" u="sng" dirty="0">
                <a:solidFill>
                  <a:srgbClr val="FFC000"/>
                </a:solidFill>
              </a:rPr>
              <a:t> </a:t>
            </a:r>
            <a:r>
              <a:rPr lang="en-GB" sz="4000" b="1" u="sng" dirty="0">
                <a:solidFill>
                  <a:srgbClr val="FFC000"/>
                </a:solidFill>
              </a:rPr>
              <a:t>WJEC Blended Learning Materials</a:t>
            </a:r>
            <a:endParaRPr lang="en-GB" sz="2800" b="1" dirty="0">
              <a:solidFill>
                <a:srgbClr val="FFC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DB46FE-C895-4332-A064-1E1961B3AF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495" y="5316796"/>
            <a:ext cx="1535326" cy="1470454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DC0B61-3347-497D-A341-6E02B6951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92" y="1417815"/>
            <a:ext cx="6186132" cy="51149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One of the benefits of lockdown is the production of MANY blended learning materials by the WJEC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-Past papers</a:t>
            </a:r>
          </a:p>
          <a:p>
            <a:pPr marL="0" indent="0">
              <a:buNone/>
            </a:pPr>
            <a:r>
              <a:rPr lang="en-GB" b="1" dirty="0"/>
              <a:t>-Revision links</a:t>
            </a:r>
          </a:p>
          <a:p>
            <a:pPr marL="0" indent="0">
              <a:buNone/>
            </a:pPr>
            <a:r>
              <a:rPr lang="en-GB" b="1" dirty="0"/>
              <a:t>-Wellbeing strategies and tips</a:t>
            </a:r>
          </a:p>
          <a:p>
            <a:pPr marL="0" indent="0">
              <a:buNone/>
            </a:pPr>
            <a:r>
              <a:rPr lang="en-GB" b="1" dirty="0"/>
              <a:t>-Key dates and exam time tables</a:t>
            </a:r>
          </a:p>
          <a:p>
            <a:pPr marL="0" indent="0">
              <a:buNone/>
            </a:pPr>
            <a:r>
              <a:rPr lang="en-GB" b="1" dirty="0"/>
              <a:t>-Free learning tools and resources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4D3E2E-181D-449D-8EE3-8807BE547A3D}"/>
              </a:ext>
            </a:extLst>
          </p:cNvPr>
          <p:cNvSpPr/>
          <p:nvPr/>
        </p:nvSpPr>
        <p:spPr>
          <a:xfrm>
            <a:off x="10672377" y="230188"/>
            <a:ext cx="1362846" cy="1318569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DF5C6B5-0E96-4F54-9841-49299D8D3F48}"/>
              </a:ext>
            </a:extLst>
          </p:cNvPr>
          <p:cNvSpPr/>
          <p:nvPr/>
        </p:nvSpPr>
        <p:spPr>
          <a:xfrm>
            <a:off x="10672376" y="1999114"/>
            <a:ext cx="1362846" cy="1318569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0C68C23-6439-4E32-A0EC-7CE7D53B1F62}"/>
              </a:ext>
            </a:extLst>
          </p:cNvPr>
          <p:cNvSpPr/>
          <p:nvPr/>
        </p:nvSpPr>
        <p:spPr>
          <a:xfrm>
            <a:off x="10684735" y="3754481"/>
            <a:ext cx="1362846" cy="1318569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94592" y="3023327"/>
            <a:ext cx="30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7"/>
              </a:rPr>
              <a:t>Link here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9FE237-E7E2-4327-8568-2970E887B261}"/>
              </a:ext>
            </a:extLst>
          </p:cNvPr>
          <p:cNvSpPr txBox="1"/>
          <p:nvPr/>
        </p:nvSpPr>
        <p:spPr>
          <a:xfrm>
            <a:off x="7108727" y="1638332"/>
            <a:ext cx="29788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Other websites :</a:t>
            </a:r>
          </a:p>
          <a:p>
            <a:r>
              <a:rPr lang="en-GB" dirty="0"/>
              <a:t>Sutton trust</a:t>
            </a:r>
          </a:p>
          <a:p>
            <a:r>
              <a:rPr lang="en-GB" dirty="0"/>
              <a:t>Oodlesof.info</a:t>
            </a:r>
          </a:p>
          <a:p>
            <a:r>
              <a:rPr lang="en-GB" dirty="0"/>
              <a:t>WJEC</a:t>
            </a:r>
          </a:p>
          <a:p>
            <a:r>
              <a:rPr lang="en-GB" dirty="0"/>
              <a:t>Careers Wales</a:t>
            </a:r>
          </a:p>
          <a:p>
            <a:r>
              <a:rPr lang="en-GB" dirty="0"/>
              <a:t>UCAS</a:t>
            </a:r>
          </a:p>
          <a:p>
            <a:r>
              <a:rPr lang="en-GB" u="sng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Aberystwyth university –</a:t>
            </a:r>
          </a:p>
          <a:p>
            <a:r>
              <a:rPr lang="en-GB" u="sng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dirty="0">
                <a:hlinkClick r:id="rId8"/>
              </a:rPr>
              <a:t>https://aber.ac.uk/en/study-with-us/ug-studies/hub/aberflix/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758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7631DA-8261-4A49-96B1-DE85EA90ACC7}"/>
              </a:ext>
            </a:extLst>
          </p:cNvPr>
          <p:cNvSpPr/>
          <p:nvPr/>
        </p:nvSpPr>
        <p:spPr>
          <a:xfrm>
            <a:off x="10515600" y="0"/>
            <a:ext cx="1676399" cy="685521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AB5264-CF5D-4412-86BD-57E59362F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599"/>
            <a:ext cx="10598495" cy="1325563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GB" b="1" u="sng" dirty="0">
                <a:solidFill>
                  <a:srgbClr val="FFC000"/>
                </a:solidFill>
              </a:rPr>
              <a:t>Supporting Your Child – Hints and Tips</a:t>
            </a: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DB46FE-C895-4332-A064-1E1961B3AF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495" y="5316796"/>
            <a:ext cx="1535326" cy="1470454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DC0B61-3347-497D-A341-6E02B6951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19" y="1457979"/>
            <a:ext cx="10214404" cy="52350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/>
              <a:t>Ensure your child knows what their upcoming deadlines are 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sz="2400" dirty="0"/>
              <a:t>-When are their examinations being held? </a:t>
            </a:r>
          </a:p>
          <a:p>
            <a:pPr marL="0" indent="0">
              <a:buNone/>
            </a:pPr>
            <a:r>
              <a:rPr lang="en-GB" sz="2400" dirty="0"/>
              <a:t>	-Are there any coursework/Non-Examinable Assessments? When?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Ensure that homework and revision tasks are started in good time</a:t>
            </a:r>
            <a:r>
              <a:rPr lang="en-GB" dirty="0"/>
              <a:t>	</a:t>
            </a:r>
          </a:p>
          <a:p>
            <a:pPr marL="0" indent="0">
              <a:buNone/>
            </a:pPr>
            <a:r>
              <a:rPr lang="en-GB" sz="2400" dirty="0"/>
              <a:t>	-The best time to complete work at home is the same evening as it is given </a:t>
            </a:r>
          </a:p>
          <a:p>
            <a:pPr marL="0" indent="0">
              <a:buNone/>
            </a:pPr>
            <a:r>
              <a:rPr lang="en-GB" sz="2400" dirty="0"/>
              <a:t>	-The work is still fresh in your child’s mind and they will find it easier and 	more profitable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600" b="1" dirty="0"/>
              <a:t>Ensure that they have somewhere quiet to work, away from distractions</a:t>
            </a:r>
          </a:p>
          <a:p>
            <a:pPr marL="0" indent="0">
              <a:buNone/>
            </a:pPr>
            <a:r>
              <a:rPr lang="en-GB" sz="2400" dirty="0"/>
              <a:t>	-</a:t>
            </a:r>
            <a:r>
              <a:rPr lang="en-GB" sz="2400" b="1" u="sng" dirty="0">
                <a:solidFill>
                  <a:srgbClr val="FF0000"/>
                </a:solidFill>
              </a:rPr>
              <a:t>Mobile phones</a:t>
            </a:r>
          </a:p>
          <a:p>
            <a:pPr marL="0" indent="0">
              <a:buNone/>
            </a:pPr>
            <a:r>
              <a:rPr lang="en-GB" sz="2400" dirty="0"/>
              <a:t>	-Televisions</a:t>
            </a:r>
          </a:p>
          <a:p>
            <a:pPr marL="0" indent="0">
              <a:buNone/>
            </a:pPr>
            <a:r>
              <a:rPr lang="en-GB" sz="2400" dirty="0"/>
              <a:t>	-Games consoles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4D3E2E-181D-449D-8EE3-8807BE547A3D}"/>
              </a:ext>
            </a:extLst>
          </p:cNvPr>
          <p:cNvSpPr/>
          <p:nvPr/>
        </p:nvSpPr>
        <p:spPr>
          <a:xfrm>
            <a:off x="10672377" y="230188"/>
            <a:ext cx="1362846" cy="1318569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DF5C6B5-0E96-4F54-9841-49299D8D3F48}"/>
              </a:ext>
            </a:extLst>
          </p:cNvPr>
          <p:cNvSpPr/>
          <p:nvPr/>
        </p:nvSpPr>
        <p:spPr>
          <a:xfrm>
            <a:off x="10672376" y="1999114"/>
            <a:ext cx="1362846" cy="1318569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0C68C23-6439-4E32-A0EC-7CE7D53B1F62}"/>
              </a:ext>
            </a:extLst>
          </p:cNvPr>
          <p:cNvSpPr/>
          <p:nvPr/>
        </p:nvSpPr>
        <p:spPr>
          <a:xfrm>
            <a:off x="10684735" y="3754481"/>
            <a:ext cx="1362846" cy="1318569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0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7631DA-8261-4A49-96B1-DE85EA90ACC7}"/>
              </a:ext>
            </a:extLst>
          </p:cNvPr>
          <p:cNvSpPr/>
          <p:nvPr/>
        </p:nvSpPr>
        <p:spPr>
          <a:xfrm>
            <a:off x="10515600" y="0"/>
            <a:ext cx="1676399" cy="685521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AB5264-CF5D-4412-86BD-57E59362F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599"/>
            <a:ext cx="10598495" cy="1325563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GB" b="1" u="sng" dirty="0">
                <a:solidFill>
                  <a:srgbClr val="FFC000"/>
                </a:solidFill>
              </a:rPr>
              <a:t>Supporting Your Child – Hints and Tips</a:t>
            </a: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DB46FE-C895-4332-A064-1E1961B3AF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495" y="5316796"/>
            <a:ext cx="1535326" cy="1470454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DC0B61-3347-497D-A341-6E02B6951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19" y="1457979"/>
            <a:ext cx="10214404" cy="5235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Talk to your child about the importance of trying their best </a:t>
            </a:r>
            <a:r>
              <a:rPr lang="en-GB" dirty="0"/>
              <a:t>and aiming to at least meet their target grades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Ensure that your child asks for help and support as and when necessary </a:t>
            </a:r>
            <a:r>
              <a:rPr lang="en-GB" dirty="0"/>
              <a:t>– </a:t>
            </a:r>
            <a:r>
              <a:rPr lang="en-GB" dirty="0">
                <a:solidFill>
                  <a:srgbClr val="FF0000"/>
                </a:solidFill>
              </a:rPr>
              <a:t>don’t leave it until just before the exam!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Encourage them to start preparing early </a:t>
            </a:r>
          </a:p>
          <a:p>
            <a:pPr marL="0" indent="0">
              <a:buNone/>
            </a:pPr>
            <a:r>
              <a:rPr lang="en-GB" dirty="0"/>
              <a:t>	</a:t>
            </a:r>
          </a:p>
          <a:p>
            <a:pPr marL="0" indent="0">
              <a:buNone/>
            </a:pPr>
            <a:r>
              <a:rPr lang="en-GB" b="1" dirty="0"/>
              <a:t>Make sure that they make time for exercise and time away from preparation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4D3E2E-181D-449D-8EE3-8807BE547A3D}"/>
              </a:ext>
            </a:extLst>
          </p:cNvPr>
          <p:cNvSpPr/>
          <p:nvPr/>
        </p:nvSpPr>
        <p:spPr>
          <a:xfrm>
            <a:off x="10672377" y="230188"/>
            <a:ext cx="1362846" cy="1318569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DF5C6B5-0E96-4F54-9841-49299D8D3F48}"/>
              </a:ext>
            </a:extLst>
          </p:cNvPr>
          <p:cNvSpPr/>
          <p:nvPr/>
        </p:nvSpPr>
        <p:spPr>
          <a:xfrm>
            <a:off x="10672376" y="1999114"/>
            <a:ext cx="1362846" cy="1318569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0C68C23-6439-4E32-A0EC-7CE7D53B1F62}"/>
              </a:ext>
            </a:extLst>
          </p:cNvPr>
          <p:cNvSpPr/>
          <p:nvPr/>
        </p:nvSpPr>
        <p:spPr>
          <a:xfrm>
            <a:off x="10684735" y="3754481"/>
            <a:ext cx="1362846" cy="1318569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935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7631DA-8261-4A49-96B1-DE85EA90ACC7}"/>
              </a:ext>
            </a:extLst>
          </p:cNvPr>
          <p:cNvSpPr/>
          <p:nvPr/>
        </p:nvSpPr>
        <p:spPr>
          <a:xfrm>
            <a:off x="10515600" y="0"/>
            <a:ext cx="1676399" cy="685521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AB5264-CF5D-4412-86BD-57E59362F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599"/>
            <a:ext cx="10598495" cy="1325563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GB" b="1" u="sng" dirty="0">
                <a:solidFill>
                  <a:srgbClr val="FFC000"/>
                </a:solidFill>
              </a:rPr>
              <a:t>Supporting Your Child – Hints and Tips</a:t>
            </a: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DB46FE-C895-4332-A064-1E1961B3AF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495" y="5316796"/>
            <a:ext cx="1535326" cy="1470454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DC0B61-3347-497D-A341-6E02B6951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19" y="1457979"/>
            <a:ext cx="10214404" cy="5235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Encourage your child to check they have the correct equipment for learning each day: -</a:t>
            </a:r>
          </a:p>
          <a:p>
            <a:pPr marL="0" indent="0">
              <a:buNone/>
            </a:pPr>
            <a:r>
              <a:rPr lang="en-GB" dirty="0"/>
              <a:t>	-Basic stationary e.g. pen, pencil, ruler calculator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-Books/files and completed homework for each timetabled 	lesson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-Subject specific equipment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4D3E2E-181D-449D-8EE3-8807BE547A3D}"/>
              </a:ext>
            </a:extLst>
          </p:cNvPr>
          <p:cNvSpPr/>
          <p:nvPr/>
        </p:nvSpPr>
        <p:spPr>
          <a:xfrm>
            <a:off x="10672377" y="230188"/>
            <a:ext cx="1362846" cy="1318569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DF5C6B5-0E96-4F54-9841-49299D8D3F48}"/>
              </a:ext>
            </a:extLst>
          </p:cNvPr>
          <p:cNvSpPr/>
          <p:nvPr/>
        </p:nvSpPr>
        <p:spPr>
          <a:xfrm>
            <a:off x="10672376" y="1999114"/>
            <a:ext cx="1362846" cy="1318569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0C68C23-6439-4E32-A0EC-7CE7D53B1F62}"/>
              </a:ext>
            </a:extLst>
          </p:cNvPr>
          <p:cNvSpPr/>
          <p:nvPr/>
        </p:nvSpPr>
        <p:spPr>
          <a:xfrm>
            <a:off x="10684735" y="3754481"/>
            <a:ext cx="1362846" cy="1318569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765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7631DA-8261-4A49-96B1-DE85EA90ACC7}"/>
              </a:ext>
            </a:extLst>
          </p:cNvPr>
          <p:cNvSpPr/>
          <p:nvPr/>
        </p:nvSpPr>
        <p:spPr>
          <a:xfrm>
            <a:off x="10515600" y="0"/>
            <a:ext cx="1676399" cy="685521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AB5264-CF5D-4412-86BD-57E59362F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599"/>
            <a:ext cx="10598495" cy="1325563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GB" b="1" u="sng" dirty="0">
                <a:solidFill>
                  <a:srgbClr val="FFC000"/>
                </a:solidFill>
              </a:rPr>
              <a:t>Expectations</a:t>
            </a: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DB46FE-C895-4332-A064-1E1961B3AF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495" y="5316796"/>
            <a:ext cx="1535326" cy="1470454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DC0B61-3347-497D-A341-6E02B6951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19" y="1457979"/>
            <a:ext cx="10214404" cy="5235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Students have been asked to read and sign a 6</a:t>
            </a:r>
            <a:r>
              <a:rPr lang="en-GB" sz="2400" b="1" baseline="30000" dirty="0"/>
              <a:t>th</a:t>
            </a:r>
            <a:r>
              <a:rPr lang="en-GB" sz="2400" b="1" dirty="0"/>
              <a:t> form contract.</a:t>
            </a:r>
            <a:endParaRPr lang="en-GB" sz="24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4D3E2E-181D-449D-8EE3-8807BE547A3D}"/>
              </a:ext>
            </a:extLst>
          </p:cNvPr>
          <p:cNvSpPr/>
          <p:nvPr/>
        </p:nvSpPr>
        <p:spPr>
          <a:xfrm>
            <a:off x="10672377" y="230188"/>
            <a:ext cx="1362846" cy="1318569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DF5C6B5-0E96-4F54-9841-49299D8D3F48}"/>
              </a:ext>
            </a:extLst>
          </p:cNvPr>
          <p:cNvSpPr/>
          <p:nvPr/>
        </p:nvSpPr>
        <p:spPr>
          <a:xfrm>
            <a:off x="10672376" y="1999114"/>
            <a:ext cx="1362846" cy="1318569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0C68C23-6439-4E32-A0EC-7CE7D53B1F62}"/>
              </a:ext>
            </a:extLst>
          </p:cNvPr>
          <p:cNvSpPr/>
          <p:nvPr/>
        </p:nvSpPr>
        <p:spPr>
          <a:xfrm>
            <a:off x="10684735" y="3754481"/>
            <a:ext cx="1362846" cy="1318569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DCB0A1-E1B3-4B0D-863A-5CEFAB52856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258" t="26255" r="39072" b="11339"/>
          <a:stretch/>
        </p:blipFill>
        <p:spPr>
          <a:xfrm>
            <a:off x="3318235" y="1962081"/>
            <a:ext cx="3459637" cy="473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40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7631DA-8261-4A49-96B1-DE85EA90ACC7}"/>
              </a:ext>
            </a:extLst>
          </p:cNvPr>
          <p:cNvSpPr/>
          <p:nvPr/>
        </p:nvSpPr>
        <p:spPr>
          <a:xfrm>
            <a:off x="10515600" y="0"/>
            <a:ext cx="1676399" cy="685521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AB5264-CF5D-4412-86BD-57E59362F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599"/>
            <a:ext cx="10598495" cy="1325563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GB" b="1" u="sng" dirty="0">
                <a:solidFill>
                  <a:srgbClr val="FFC000"/>
                </a:solidFill>
              </a:rPr>
              <a:t>Expectations</a:t>
            </a: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DB46FE-C895-4332-A064-1E1961B3AF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495" y="5316796"/>
            <a:ext cx="1535326" cy="1470454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DC0B61-3347-497D-A341-6E02B6951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19" y="1457979"/>
            <a:ext cx="10214404" cy="52350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400" b="1" dirty="0"/>
              <a:t>Students are expected to contribute to: -</a:t>
            </a:r>
          </a:p>
          <a:p>
            <a:pPr marL="0" indent="0">
              <a:buNone/>
            </a:pPr>
            <a:r>
              <a:rPr lang="en-GB" sz="2400" b="1" dirty="0"/>
              <a:t>	-the school community</a:t>
            </a:r>
          </a:p>
          <a:p>
            <a:pPr marL="0" indent="0">
              <a:buNone/>
            </a:pPr>
            <a:r>
              <a:rPr lang="en-GB" sz="2400" b="1" dirty="0"/>
              <a:t>	-school events e.g. assemblies, </a:t>
            </a:r>
            <a:r>
              <a:rPr lang="en-GB" sz="2400" b="1" dirty="0" err="1"/>
              <a:t>Dydd</a:t>
            </a:r>
            <a:r>
              <a:rPr lang="en-GB" sz="2400" b="1" dirty="0"/>
              <a:t> </a:t>
            </a:r>
            <a:r>
              <a:rPr lang="en-GB" sz="2400" b="1" dirty="0" err="1"/>
              <a:t>Shw</a:t>
            </a:r>
            <a:r>
              <a:rPr lang="en-GB" sz="2400" b="1" dirty="0"/>
              <a:t> Mae, Remembrance, Anti-bullying week</a:t>
            </a:r>
          </a:p>
          <a:p>
            <a:pPr marL="0" indent="0">
              <a:buNone/>
            </a:pPr>
            <a:r>
              <a:rPr lang="en-GB" sz="2400" b="1" dirty="0"/>
              <a:t>	-role modelling behaviour and work ethic for younger pupils </a:t>
            </a:r>
          </a:p>
          <a:p>
            <a:pPr marL="0" indent="0">
              <a:buNone/>
            </a:pPr>
            <a:r>
              <a:rPr lang="en-GB" sz="2400" b="1" dirty="0"/>
              <a:t>	- standards of uniform</a:t>
            </a:r>
          </a:p>
          <a:p>
            <a:pPr marL="0" indent="0">
              <a:buNone/>
            </a:pPr>
            <a:r>
              <a:rPr lang="en-GB" sz="2400" b="1" dirty="0"/>
              <a:t>	-the wider life of the school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Lower school pupils look up to the 6</a:t>
            </a:r>
            <a:r>
              <a:rPr lang="en-GB" sz="2400" b="1" baseline="30000" dirty="0"/>
              <a:t>th</a:t>
            </a:r>
            <a:r>
              <a:rPr lang="en-GB" sz="2400" b="1" dirty="0"/>
              <a:t> form as their role models.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They will also be asked to become more involved in supporting younger pupils: -</a:t>
            </a:r>
          </a:p>
          <a:p>
            <a:pPr marL="0" indent="0">
              <a:buNone/>
            </a:pPr>
            <a:r>
              <a:rPr lang="en-GB" sz="2400" b="1" dirty="0"/>
              <a:t>	-literacy</a:t>
            </a:r>
          </a:p>
          <a:p>
            <a:pPr marL="0" indent="0">
              <a:buNone/>
            </a:pPr>
            <a:r>
              <a:rPr lang="en-GB" sz="2400" b="1" dirty="0"/>
              <a:t>  	-numeracy</a:t>
            </a:r>
          </a:p>
          <a:p>
            <a:pPr marL="0" indent="0">
              <a:buNone/>
            </a:pPr>
            <a:r>
              <a:rPr lang="en-GB" sz="2400" b="1" dirty="0"/>
              <a:t>This can be included in CVs and UCAS personal statements for university/job applications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Check emails and Google Classroom REGULARLY for updates, information and messages.</a:t>
            </a:r>
            <a:endParaRPr lang="en-GB" sz="24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4D3E2E-181D-449D-8EE3-8807BE547A3D}"/>
              </a:ext>
            </a:extLst>
          </p:cNvPr>
          <p:cNvSpPr/>
          <p:nvPr/>
        </p:nvSpPr>
        <p:spPr>
          <a:xfrm>
            <a:off x="10672377" y="230188"/>
            <a:ext cx="1362846" cy="1318569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DF5C6B5-0E96-4F54-9841-49299D8D3F48}"/>
              </a:ext>
            </a:extLst>
          </p:cNvPr>
          <p:cNvSpPr/>
          <p:nvPr/>
        </p:nvSpPr>
        <p:spPr>
          <a:xfrm>
            <a:off x="10672376" y="1999114"/>
            <a:ext cx="1362846" cy="1318569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0C68C23-6439-4E32-A0EC-7CE7D53B1F62}"/>
              </a:ext>
            </a:extLst>
          </p:cNvPr>
          <p:cNvSpPr/>
          <p:nvPr/>
        </p:nvSpPr>
        <p:spPr>
          <a:xfrm>
            <a:off x="10684735" y="3754481"/>
            <a:ext cx="1362846" cy="1318569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845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7631DA-8261-4A49-96B1-DE85EA90ACC7}"/>
              </a:ext>
            </a:extLst>
          </p:cNvPr>
          <p:cNvSpPr/>
          <p:nvPr/>
        </p:nvSpPr>
        <p:spPr>
          <a:xfrm>
            <a:off x="10515600" y="0"/>
            <a:ext cx="1676399" cy="685521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AB5264-CF5D-4412-86BD-57E59362F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599"/>
            <a:ext cx="10598495" cy="1325563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GB" b="1" u="sng" dirty="0">
                <a:solidFill>
                  <a:srgbClr val="FFC000"/>
                </a:solidFill>
              </a:rPr>
              <a:t>Enrichment</a:t>
            </a: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DB46FE-C895-4332-A064-1E1961B3AF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495" y="5316796"/>
            <a:ext cx="1535326" cy="1470454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DC0B61-3347-497D-A341-6E02B6951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19" y="1457979"/>
            <a:ext cx="10214404" cy="5235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We have many enrichment activities built into the 6</a:t>
            </a:r>
            <a:r>
              <a:rPr lang="en-GB" sz="2400" b="1" baseline="30000" dirty="0"/>
              <a:t>th</a:t>
            </a:r>
            <a:r>
              <a:rPr lang="en-GB" sz="2400" b="1" dirty="0"/>
              <a:t> form experience, these include:</a:t>
            </a:r>
          </a:p>
          <a:p>
            <a:pPr marL="0" indent="0">
              <a:buNone/>
            </a:pPr>
            <a:endParaRPr lang="en-GB" sz="2400" b="1" dirty="0"/>
          </a:p>
          <a:p>
            <a:r>
              <a:rPr lang="en-GB" sz="2400" b="1" dirty="0"/>
              <a:t>SEREN programme</a:t>
            </a:r>
          </a:p>
          <a:p>
            <a:r>
              <a:rPr lang="en-GB" sz="2400" b="1" dirty="0"/>
              <a:t>Open day visits to universities</a:t>
            </a:r>
          </a:p>
          <a:p>
            <a:r>
              <a:rPr lang="en-GB" sz="2400" b="1" dirty="0"/>
              <a:t>Welsh </a:t>
            </a:r>
            <a:r>
              <a:rPr lang="en-GB" sz="2400" b="1" dirty="0" err="1"/>
              <a:t>Bacc</a:t>
            </a:r>
            <a:r>
              <a:rPr lang="en-GB" sz="2400" b="1" dirty="0"/>
              <a:t>. opportunities in Aberystwyth university</a:t>
            </a:r>
          </a:p>
          <a:p>
            <a:r>
              <a:rPr lang="en-GB" sz="2400" b="1" dirty="0"/>
              <a:t>2 week summer school placement in university, fully funded for eligible students</a:t>
            </a:r>
          </a:p>
          <a:p>
            <a:r>
              <a:rPr lang="en-GB" sz="2400" b="1" dirty="0"/>
              <a:t>Webinars from industry and universities</a:t>
            </a:r>
          </a:p>
          <a:p>
            <a:r>
              <a:rPr lang="en-GB" sz="2400" b="1" dirty="0"/>
              <a:t>Involvement in the Youth Parliament</a:t>
            </a:r>
          </a:p>
          <a:p>
            <a:r>
              <a:rPr lang="en-GB" sz="2400" b="1" dirty="0"/>
              <a:t>School Council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4D3E2E-181D-449D-8EE3-8807BE547A3D}"/>
              </a:ext>
            </a:extLst>
          </p:cNvPr>
          <p:cNvSpPr/>
          <p:nvPr/>
        </p:nvSpPr>
        <p:spPr>
          <a:xfrm>
            <a:off x="10672377" y="230188"/>
            <a:ext cx="1362846" cy="1318569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DF5C6B5-0E96-4F54-9841-49299D8D3F48}"/>
              </a:ext>
            </a:extLst>
          </p:cNvPr>
          <p:cNvSpPr/>
          <p:nvPr/>
        </p:nvSpPr>
        <p:spPr>
          <a:xfrm>
            <a:off x="10672376" y="1999114"/>
            <a:ext cx="1362846" cy="1318569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0C68C23-6439-4E32-A0EC-7CE7D53B1F62}"/>
              </a:ext>
            </a:extLst>
          </p:cNvPr>
          <p:cNvSpPr/>
          <p:nvPr/>
        </p:nvSpPr>
        <p:spPr>
          <a:xfrm>
            <a:off x="10684735" y="3754481"/>
            <a:ext cx="1362846" cy="1318569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116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7631DA-8261-4A49-96B1-DE85EA90ACC7}"/>
              </a:ext>
            </a:extLst>
          </p:cNvPr>
          <p:cNvSpPr/>
          <p:nvPr/>
        </p:nvSpPr>
        <p:spPr>
          <a:xfrm>
            <a:off x="10515600" y="0"/>
            <a:ext cx="1676399" cy="685521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AB5264-CF5D-4412-86BD-57E59362F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599"/>
            <a:ext cx="10598495" cy="1325563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GB" b="1" u="sng" dirty="0">
                <a:solidFill>
                  <a:srgbClr val="FFC000"/>
                </a:solidFill>
              </a:rPr>
              <a:t>Contact Us</a:t>
            </a: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DB46FE-C895-4332-A064-1E1961B3AF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495" y="5316796"/>
            <a:ext cx="1535326" cy="1470454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DC0B61-3347-497D-A341-6E02B6951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19" y="1457979"/>
            <a:ext cx="10214404" cy="5235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Telephone – (01639) 842115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Email – </a:t>
            </a:r>
            <a:r>
              <a:rPr lang="en-GB" b="1" dirty="0">
                <a:hlinkClick r:id="rId4"/>
              </a:rPr>
              <a:t>office@maesydderwen-hs.powys.sch.uk</a:t>
            </a: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Facebook – </a:t>
            </a:r>
            <a:r>
              <a:rPr lang="en-GB" b="1" dirty="0">
                <a:hlinkClick r:id="rId5"/>
              </a:rPr>
              <a:t>facebook.com/</a:t>
            </a:r>
            <a:r>
              <a:rPr lang="en-GB" b="1" dirty="0" err="1">
                <a:hlinkClick r:id="rId5"/>
              </a:rPr>
              <a:t>Maesydderwen</a:t>
            </a: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Twitter - </a:t>
            </a:r>
            <a:r>
              <a:rPr lang="en-GB" b="1" dirty="0">
                <a:hlinkClick r:id="rId6"/>
              </a:rPr>
              <a:t>@</a:t>
            </a:r>
            <a:r>
              <a:rPr lang="en-GB" b="1" dirty="0" err="1">
                <a:hlinkClick r:id="rId6"/>
              </a:rPr>
              <a:t>Maesydderwen</a:t>
            </a: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err="1"/>
              <a:t>Schoop</a:t>
            </a:r>
            <a:r>
              <a:rPr lang="en-GB" b="1" dirty="0"/>
              <a:t> – Downloadable app (activation code 20472)</a:t>
            </a:r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4D3E2E-181D-449D-8EE3-8807BE547A3D}"/>
              </a:ext>
            </a:extLst>
          </p:cNvPr>
          <p:cNvSpPr/>
          <p:nvPr/>
        </p:nvSpPr>
        <p:spPr>
          <a:xfrm>
            <a:off x="10672377" y="230188"/>
            <a:ext cx="1362846" cy="1318569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DF5C6B5-0E96-4F54-9841-49299D8D3F48}"/>
              </a:ext>
            </a:extLst>
          </p:cNvPr>
          <p:cNvSpPr/>
          <p:nvPr/>
        </p:nvSpPr>
        <p:spPr>
          <a:xfrm>
            <a:off x="10672376" y="1999114"/>
            <a:ext cx="1362846" cy="1318569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0C68C23-6439-4E32-A0EC-7CE7D53B1F62}"/>
              </a:ext>
            </a:extLst>
          </p:cNvPr>
          <p:cNvSpPr/>
          <p:nvPr/>
        </p:nvSpPr>
        <p:spPr>
          <a:xfrm>
            <a:off x="10684735" y="3754481"/>
            <a:ext cx="1362846" cy="1318569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37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DC0B61-3347-497D-A341-6E02B6951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9072" y="3317456"/>
            <a:ext cx="8077969" cy="31829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600" dirty="0"/>
              <a:t>Mr Jamie Rees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jrees@maesydderwen-hs.powys.sch.uk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200" b="1" dirty="0"/>
              <a:t>Pastoral Support Officers </a:t>
            </a:r>
            <a:r>
              <a:rPr lang="en-GB" sz="3200" dirty="0"/>
              <a:t>– </a:t>
            </a:r>
          </a:p>
          <a:p>
            <a:pPr marL="0" indent="0">
              <a:buNone/>
            </a:pPr>
            <a:r>
              <a:rPr lang="en-GB" sz="3200" dirty="0"/>
              <a:t>Mr Huw Thomas - </a:t>
            </a:r>
            <a:r>
              <a:rPr lang="en-GB" sz="3200" dirty="0">
                <a:hlinkClick r:id="rId4"/>
              </a:rPr>
              <a:t>hthomas@maesydderwen-hs.powys.sch.uk</a:t>
            </a:r>
            <a:r>
              <a:rPr lang="en-GB" sz="3200" dirty="0"/>
              <a:t> 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Mrs Lucy Watkins - </a:t>
            </a:r>
            <a:r>
              <a:rPr lang="en-GB" sz="3200" dirty="0">
                <a:hlinkClick r:id="rId5"/>
              </a:rPr>
              <a:t>lwatkins@maesydderwen-hs.powys.sch.uk</a:t>
            </a:r>
            <a:r>
              <a:rPr lang="en-GB" sz="3200" dirty="0"/>
              <a:t> 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7631DA-8261-4A49-96B1-DE85EA90ACC7}"/>
              </a:ext>
            </a:extLst>
          </p:cNvPr>
          <p:cNvSpPr/>
          <p:nvPr/>
        </p:nvSpPr>
        <p:spPr>
          <a:xfrm>
            <a:off x="10515600" y="0"/>
            <a:ext cx="1676399" cy="685521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AB5264-CF5D-4412-86BD-57E59362F88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en-GB" b="1" u="sng" dirty="0">
                <a:solidFill>
                  <a:srgbClr val="FFC000"/>
                </a:solidFill>
              </a:rPr>
              <a:t>The Pastoral Team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091" y="2557918"/>
            <a:ext cx="5157787" cy="1107995"/>
          </a:xfrm>
        </p:spPr>
        <p:txBody>
          <a:bodyPr>
            <a:normAutofit fontScale="92500" lnSpcReduction="20000"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Year 12 Pastoral Support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18465" y="2849201"/>
            <a:ext cx="5183188" cy="823912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Year 13 Pastoral Team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875024" y="3630816"/>
            <a:ext cx="5357813" cy="318293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3600" dirty="0"/>
              <a:t>Mrs Melissa Davies</a:t>
            </a:r>
          </a:p>
          <a:p>
            <a:pPr marL="0" indent="0">
              <a:buNone/>
            </a:pPr>
            <a:r>
              <a:rPr lang="en-GB" dirty="0">
                <a:hlinkClick r:id="rId5"/>
              </a:rPr>
              <a:t>mdavies@maesydderwen-hs.powys.sch.uk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DB46FE-C895-4332-A064-1E1961B3AF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495" y="5316796"/>
            <a:ext cx="1535326" cy="1470454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F4D3E2E-181D-449D-8EE3-8807BE547A3D}"/>
              </a:ext>
            </a:extLst>
          </p:cNvPr>
          <p:cNvSpPr/>
          <p:nvPr/>
        </p:nvSpPr>
        <p:spPr>
          <a:xfrm>
            <a:off x="10672377" y="230188"/>
            <a:ext cx="1362846" cy="1318569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DF5C6B5-0E96-4F54-9841-49299D8D3F48}"/>
              </a:ext>
            </a:extLst>
          </p:cNvPr>
          <p:cNvSpPr/>
          <p:nvPr/>
        </p:nvSpPr>
        <p:spPr>
          <a:xfrm>
            <a:off x="10672376" y="1999114"/>
            <a:ext cx="1362846" cy="1318569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0C68C23-6439-4E32-A0EC-7CE7D53B1F62}"/>
              </a:ext>
            </a:extLst>
          </p:cNvPr>
          <p:cNvSpPr/>
          <p:nvPr/>
        </p:nvSpPr>
        <p:spPr>
          <a:xfrm>
            <a:off x="10684735" y="3754481"/>
            <a:ext cx="1362846" cy="1318569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D36847-0339-4E8D-83B1-329A71417CDD}"/>
              </a:ext>
            </a:extLst>
          </p:cNvPr>
          <p:cNvSpPr txBox="1"/>
          <p:nvPr/>
        </p:nvSpPr>
        <p:spPr>
          <a:xfrm>
            <a:off x="736091" y="1660432"/>
            <a:ext cx="95525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Progress Leader for 6</a:t>
            </a:r>
            <a:r>
              <a:rPr lang="en-GB" sz="2400" b="1" baseline="30000" dirty="0"/>
              <a:t>th</a:t>
            </a:r>
            <a:r>
              <a:rPr lang="en-GB" sz="2400" b="1" dirty="0"/>
              <a:t> form and Director of Wellbeing</a:t>
            </a:r>
          </a:p>
          <a:p>
            <a:r>
              <a:rPr lang="en-GB" sz="2500" dirty="0"/>
              <a:t>Mrs Caryl Jones </a:t>
            </a:r>
          </a:p>
          <a:p>
            <a:r>
              <a:rPr lang="en-GB" dirty="0">
                <a:hlinkClick r:id="rId10"/>
              </a:rPr>
              <a:t>cmjones@maesydderwen-hs.powys.sch.uk</a:t>
            </a:r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927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7631DA-8261-4A49-96B1-DE85EA90ACC7}"/>
              </a:ext>
            </a:extLst>
          </p:cNvPr>
          <p:cNvSpPr/>
          <p:nvPr/>
        </p:nvSpPr>
        <p:spPr>
          <a:xfrm>
            <a:off x="10515600" y="0"/>
            <a:ext cx="1676399" cy="685521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AB5264-CF5D-4412-86BD-57E59362F88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en-GB" b="1" u="sng" dirty="0">
                <a:solidFill>
                  <a:srgbClr val="FFC000"/>
                </a:solidFill>
              </a:rPr>
              <a:t>Pastoral Support/Interventions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491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-Progress Tutor mentoring</a:t>
            </a:r>
          </a:p>
          <a:p>
            <a:pPr marL="0" indent="0">
              <a:buNone/>
            </a:pPr>
            <a:r>
              <a:rPr lang="en-GB" dirty="0"/>
              <a:t>-Pastoral support</a:t>
            </a:r>
          </a:p>
          <a:p>
            <a:pPr marL="0" indent="0">
              <a:buNone/>
            </a:pPr>
            <a:r>
              <a:rPr lang="en-GB" dirty="0"/>
              <a:t>-Youth Intervention Service (YIS)</a:t>
            </a:r>
          </a:p>
          <a:p>
            <a:pPr marL="0" indent="0">
              <a:buNone/>
            </a:pPr>
            <a:r>
              <a:rPr lang="en-GB" dirty="0"/>
              <a:t>-In-School counsellors</a:t>
            </a:r>
          </a:p>
          <a:p>
            <a:pPr marL="0" indent="0">
              <a:buNone/>
            </a:pPr>
            <a:r>
              <a:rPr lang="en-GB" dirty="0"/>
              <a:t>-Trauma Informed Schools approaches</a:t>
            </a:r>
          </a:p>
          <a:p>
            <a:pPr marL="0" indent="0">
              <a:buNone/>
            </a:pPr>
            <a:r>
              <a:rPr lang="en-GB" dirty="0"/>
              <a:t>-KOOTH counselling services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512535" cy="334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-Behaviour support</a:t>
            </a:r>
          </a:p>
          <a:p>
            <a:pPr marL="0" indent="0">
              <a:buNone/>
            </a:pPr>
            <a:r>
              <a:rPr lang="en-GB" dirty="0"/>
              <a:t>-Emotional support</a:t>
            </a:r>
          </a:p>
          <a:p>
            <a:pPr marL="0" indent="0">
              <a:buNone/>
            </a:pPr>
            <a:r>
              <a:rPr lang="en-GB" dirty="0"/>
              <a:t>-Academic support</a:t>
            </a:r>
          </a:p>
          <a:p>
            <a:pPr marL="0" indent="0">
              <a:buNone/>
            </a:pPr>
            <a:r>
              <a:rPr lang="en-GB" dirty="0"/>
              <a:t>-Careers support (on-site contact)</a:t>
            </a:r>
          </a:p>
          <a:p>
            <a:pPr marL="0" indent="0">
              <a:buNone/>
            </a:pPr>
            <a:r>
              <a:rPr lang="en-GB" dirty="0"/>
              <a:t>-PSE days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DB46FE-C895-4332-A064-1E1961B3AF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495" y="5316796"/>
            <a:ext cx="1535326" cy="1470454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F4D3E2E-181D-449D-8EE3-8807BE547A3D}"/>
              </a:ext>
            </a:extLst>
          </p:cNvPr>
          <p:cNvSpPr/>
          <p:nvPr/>
        </p:nvSpPr>
        <p:spPr>
          <a:xfrm>
            <a:off x="10672377" y="230188"/>
            <a:ext cx="1362846" cy="1318569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DF5C6B5-0E96-4F54-9841-49299D8D3F48}"/>
              </a:ext>
            </a:extLst>
          </p:cNvPr>
          <p:cNvSpPr/>
          <p:nvPr/>
        </p:nvSpPr>
        <p:spPr>
          <a:xfrm>
            <a:off x="10672376" y="1999114"/>
            <a:ext cx="1362846" cy="1318569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0C68C23-6439-4E32-A0EC-7CE7D53B1F62}"/>
              </a:ext>
            </a:extLst>
          </p:cNvPr>
          <p:cNvSpPr/>
          <p:nvPr/>
        </p:nvSpPr>
        <p:spPr>
          <a:xfrm>
            <a:off x="10684735" y="3754481"/>
            <a:ext cx="1362846" cy="1318569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6F3811-A68C-4374-BFA4-2FC658D35875}"/>
              </a:ext>
            </a:extLst>
          </p:cNvPr>
          <p:cNvSpPr txBox="1"/>
          <p:nvPr/>
        </p:nvSpPr>
        <p:spPr>
          <a:xfrm>
            <a:off x="555395" y="5552388"/>
            <a:ext cx="99649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/>
              <a:t>Pastoral Support Officers </a:t>
            </a:r>
            <a:r>
              <a:rPr lang="en-GB" sz="2800" dirty="0"/>
              <a:t>– Mr Huw Thomas and Mrs Lucy Watkins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7254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7631DA-8261-4A49-96B1-DE85EA90ACC7}"/>
              </a:ext>
            </a:extLst>
          </p:cNvPr>
          <p:cNvSpPr/>
          <p:nvPr/>
        </p:nvSpPr>
        <p:spPr>
          <a:xfrm>
            <a:off x="10515600" y="0"/>
            <a:ext cx="1676399" cy="685521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AB5264-CF5D-4412-86BD-57E59362F88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en-GB" b="1" u="sng" dirty="0">
                <a:solidFill>
                  <a:srgbClr val="FFC000"/>
                </a:solidFill>
              </a:rPr>
              <a:t>e Ysgol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446443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200" dirty="0"/>
              <a:t>Students are supported in school by subject specialists to guide and support them with online tasks.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Close contact with the online tutors as well as in-house support is encouraged.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In-class access to laptops, along with classroom smart boards with audio-visual interactivity.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DB46FE-C895-4332-A064-1E1961B3AF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495" y="5316796"/>
            <a:ext cx="1535326" cy="1470454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F4D3E2E-181D-449D-8EE3-8807BE547A3D}"/>
              </a:ext>
            </a:extLst>
          </p:cNvPr>
          <p:cNvSpPr/>
          <p:nvPr/>
        </p:nvSpPr>
        <p:spPr>
          <a:xfrm>
            <a:off x="10672377" y="230188"/>
            <a:ext cx="1362846" cy="1318569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DF5C6B5-0E96-4F54-9841-49299D8D3F48}"/>
              </a:ext>
            </a:extLst>
          </p:cNvPr>
          <p:cNvSpPr/>
          <p:nvPr/>
        </p:nvSpPr>
        <p:spPr>
          <a:xfrm>
            <a:off x="10672376" y="1999114"/>
            <a:ext cx="1362846" cy="1318569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0C68C23-6439-4E32-A0EC-7CE7D53B1F62}"/>
              </a:ext>
            </a:extLst>
          </p:cNvPr>
          <p:cNvSpPr/>
          <p:nvPr/>
        </p:nvSpPr>
        <p:spPr>
          <a:xfrm>
            <a:off x="10684735" y="3754481"/>
            <a:ext cx="1362846" cy="1318569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054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7631DA-8261-4A49-96B1-DE85EA90ACC7}"/>
              </a:ext>
            </a:extLst>
          </p:cNvPr>
          <p:cNvSpPr/>
          <p:nvPr/>
        </p:nvSpPr>
        <p:spPr>
          <a:xfrm>
            <a:off x="10515600" y="0"/>
            <a:ext cx="1676399" cy="685521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AB5264-CF5D-4412-86BD-57E59362F88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en-GB" b="1" u="sng" dirty="0">
                <a:solidFill>
                  <a:srgbClr val="FFC000"/>
                </a:solidFill>
              </a:rPr>
              <a:t>Hints and Tips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Year 12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Keep on top of their studies and Welsh Baccalaureate work.</a:t>
            </a:r>
          </a:p>
          <a:p>
            <a:pPr marL="0" indent="0">
              <a:buNone/>
            </a:pPr>
            <a:r>
              <a:rPr lang="en-GB" sz="2400" dirty="0"/>
              <a:t>Course work in subjects with course work requirements*.</a:t>
            </a:r>
          </a:p>
          <a:p>
            <a:pPr marL="0" indent="0">
              <a:buNone/>
            </a:pPr>
            <a:r>
              <a:rPr lang="en-GB" sz="2400" dirty="0"/>
              <a:t>Completion of AS examinations in the Summer.</a:t>
            </a:r>
          </a:p>
          <a:p>
            <a:pPr marL="0" indent="0">
              <a:buNone/>
            </a:pPr>
            <a:r>
              <a:rPr lang="en-GB" sz="2400" dirty="0"/>
              <a:t>Begin to look at and put together a personal statement / CV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652489" y="1681163"/>
            <a:ext cx="5183188" cy="823912"/>
          </a:xfrm>
        </p:spPr>
        <p:txBody>
          <a:bodyPr/>
          <a:lstStyle/>
          <a:p>
            <a:r>
              <a:rPr lang="en-GB" dirty="0"/>
              <a:t>Year 13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6697289" y="2505075"/>
            <a:ext cx="3378857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Completion of </a:t>
            </a:r>
            <a:r>
              <a:rPr lang="en-GB" sz="2400" b="1" dirty="0"/>
              <a:t>ALL</a:t>
            </a:r>
            <a:r>
              <a:rPr lang="en-GB" sz="2400" dirty="0"/>
              <a:t> qualifications by the end of summer examination session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DB46FE-C895-4332-A064-1E1961B3AF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495" y="5316796"/>
            <a:ext cx="1535326" cy="1470454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F4D3E2E-181D-449D-8EE3-8807BE547A3D}"/>
              </a:ext>
            </a:extLst>
          </p:cNvPr>
          <p:cNvSpPr/>
          <p:nvPr/>
        </p:nvSpPr>
        <p:spPr>
          <a:xfrm>
            <a:off x="10672377" y="230188"/>
            <a:ext cx="1362846" cy="1318569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DF5C6B5-0E96-4F54-9841-49299D8D3F48}"/>
              </a:ext>
            </a:extLst>
          </p:cNvPr>
          <p:cNvSpPr/>
          <p:nvPr/>
        </p:nvSpPr>
        <p:spPr>
          <a:xfrm>
            <a:off x="10672376" y="1999114"/>
            <a:ext cx="1362846" cy="1318569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0C68C23-6439-4E32-A0EC-7CE7D53B1F62}"/>
              </a:ext>
            </a:extLst>
          </p:cNvPr>
          <p:cNvSpPr/>
          <p:nvPr/>
        </p:nvSpPr>
        <p:spPr>
          <a:xfrm>
            <a:off x="10684735" y="3754481"/>
            <a:ext cx="1362846" cy="1318569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DF29BDA-0CFF-40B7-885A-6AD651D0769D}"/>
              </a:ext>
            </a:extLst>
          </p:cNvPr>
          <p:cNvSpPr/>
          <p:nvPr/>
        </p:nvSpPr>
        <p:spPr>
          <a:xfrm>
            <a:off x="781610" y="1999114"/>
            <a:ext cx="5332412" cy="4190549"/>
          </a:xfrm>
          <a:prstGeom prst="roundRect">
            <a:avLst>
              <a:gd name="adj" fmla="val 8259"/>
            </a:avLst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AF6B3FD-57C5-429C-A10B-2CE83BE03EBF}"/>
              </a:ext>
            </a:extLst>
          </p:cNvPr>
          <p:cNvSpPr/>
          <p:nvPr/>
        </p:nvSpPr>
        <p:spPr>
          <a:xfrm>
            <a:off x="6672400" y="1974689"/>
            <a:ext cx="3486878" cy="4190549"/>
          </a:xfrm>
          <a:prstGeom prst="roundRect">
            <a:avLst>
              <a:gd name="adj" fmla="val 8259"/>
            </a:avLst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39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7631DA-8261-4A49-96B1-DE85EA90ACC7}"/>
              </a:ext>
            </a:extLst>
          </p:cNvPr>
          <p:cNvSpPr/>
          <p:nvPr/>
        </p:nvSpPr>
        <p:spPr>
          <a:xfrm>
            <a:off x="10515600" y="0"/>
            <a:ext cx="1676399" cy="685521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AB5264-CF5D-4412-86BD-57E59362F88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en-GB" b="1" u="sng" dirty="0">
                <a:solidFill>
                  <a:srgbClr val="FFC000"/>
                </a:solidFill>
              </a:rPr>
              <a:t>Mock Examinations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-Not envisaging a fixed mock exam period this year</a:t>
            </a:r>
          </a:p>
          <a:p>
            <a:pPr marL="0" indent="0">
              <a:buNone/>
            </a:pPr>
            <a:r>
              <a:rPr lang="en-GB" dirty="0"/>
              <a:t>-Subjects are selecting the best timing dependent on work completed/intended outcomes</a:t>
            </a:r>
          </a:p>
          <a:p>
            <a:pPr marL="0" indent="0">
              <a:buNone/>
            </a:pPr>
            <a:r>
              <a:rPr lang="en-GB" dirty="0"/>
              <a:t>-Parents will be notified of dates/times and of any changes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b="1" dirty="0"/>
              <a:t>Purposes: -</a:t>
            </a:r>
          </a:p>
          <a:p>
            <a:pPr marL="0" indent="0">
              <a:buNone/>
            </a:pPr>
            <a:r>
              <a:rPr lang="en-GB" dirty="0"/>
              <a:t>	-Allow pupils opportunity to experience examinations</a:t>
            </a:r>
          </a:p>
          <a:p>
            <a:pPr marL="0" indent="0">
              <a:buNone/>
            </a:pPr>
            <a:r>
              <a:rPr lang="en-GB" dirty="0"/>
              <a:t>	-Allow diagnostic testing to inform next steps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300" b="1" dirty="0"/>
              <a:t>*</a:t>
            </a:r>
            <a:r>
              <a:rPr lang="en-GB" sz="3300" b="1" u="sng" dirty="0"/>
              <a:t>IF</a:t>
            </a:r>
            <a:r>
              <a:rPr lang="en-GB" sz="3300" b="1" dirty="0"/>
              <a:t> there are no summer exams, we can use the mock examination </a:t>
            </a:r>
          </a:p>
          <a:p>
            <a:pPr marL="0" indent="0">
              <a:buNone/>
            </a:pPr>
            <a:r>
              <a:rPr lang="en-GB" sz="3300" b="1" dirty="0"/>
              <a:t>and course work results to inform our Teacher Assessed Grades at</a:t>
            </a:r>
          </a:p>
          <a:p>
            <a:pPr marL="0" indent="0">
              <a:buNone/>
            </a:pPr>
            <a:r>
              <a:rPr lang="en-GB" sz="3300" b="1" dirty="0"/>
              <a:t>the end of the year.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DB46FE-C895-4332-A064-1E1961B3AF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495" y="5316796"/>
            <a:ext cx="1535326" cy="1470454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F4D3E2E-181D-449D-8EE3-8807BE547A3D}"/>
              </a:ext>
            </a:extLst>
          </p:cNvPr>
          <p:cNvSpPr/>
          <p:nvPr/>
        </p:nvSpPr>
        <p:spPr>
          <a:xfrm>
            <a:off x="10672377" y="230188"/>
            <a:ext cx="1362846" cy="1318569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DF5C6B5-0E96-4F54-9841-49299D8D3F48}"/>
              </a:ext>
            </a:extLst>
          </p:cNvPr>
          <p:cNvSpPr/>
          <p:nvPr/>
        </p:nvSpPr>
        <p:spPr>
          <a:xfrm>
            <a:off x="10672376" y="1999114"/>
            <a:ext cx="1362846" cy="1318569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0C68C23-6439-4E32-A0EC-7CE7D53B1F62}"/>
              </a:ext>
            </a:extLst>
          </p:cNvPr>
          <p:cNvSpPr/>
          <p:nvPr/>
        </p:nvSpPr>
        <p:spPr>
          <a:xfrm>
            <a:off x="10684735" y="3754481"/>
            <a:ext cx="1362846" cy="1318569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378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7631DA-8261-4A49-96B1-DE85EA90ACC7}"/>
              </a:ext>
            </a:extLst>
          </p:cNvPr>
          <p:cNvSpPr/>
          <p:nvPr/>
        </p:nvSpPr>
        <p:spPr>
          <a:xfrm>
            <a:off x="10515600" y="0"/>
            <a:ext cx="1676399" cy="685521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AB5264-CF5D-4412-86BD-57E59362F88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en-GB" b="1" u="sng" dirty="0">
                <a:solidFill>
                  <a:srgbClr val="FFC000"/>
                </a:solidFill>
              </a:rPr>
              <a:t>Mock Examinations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19725" y="1863333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It is VITALLY important that your child prepares correctly for mocks</a:t>
            </a:r>
          </a:p>
          <a:p>
            <a:pPr marL="0" indent="0">
              <a:buNone/>
            </a:pPr>
            <a:r>
              <a:rPr lang="en-GB" dirty="0"/>
              <a:t>	-Allows us to determine how best to help your child</a:t>
            </a:r>
          </a:p>
          <a:p>
            <a:pPr marL="0" indent="0">
              <a:buNone/>
            </a:pPr>
            <a:r>
              <a:rPr lang="en-GB" dirty="0"/>
              <a:t>	-Gives your child the best possible chances of success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What can parents/carers do to help? </a:t>
            </a:r>
            <a:r>
              <a:rPr lang="en-GB" dirty="0"/>
              <a:t>Encourage your child to…</a:t>
            </a:r>
          </a:p>
          <a:p>
            <a:pPr marL="0" indent="0">
              <a:buNone/>
            </a:pPr>
            <a:r>
              <a:rPr lang="en-GB" dirty="0"/>
              <a:t>	-Plan out preparation</a:t>
            </a:r>
          </a:p>
          <a:p>
            <a:pPr marL="0" indent="0">
              <a:buNone/>
            </a:pPr>
            <a:r>
              <a:rPr lang="en-GB" dirty="0"/>
              <a:t>	-Speak to their teachers about aspects they struggle with</a:t>
            </a:r>
          </a:p>
          <a:p>
            <a:pPr marL="0" indent="0">
              <a:buNone/>
            </a:pPr>
            <a:r>
              <a:rPr lang="en-GB" dirty="0"/>
              <a:t>	-Ensure preparation starts in good time</a:t>
            </a:r>
          </a:p>
          <a:p>
            <a:pPr marL="0" indent="0">
              <a:buNone/>
            </a:pPr>
            <a:r>
              <a:rPr lang="en-GB" dirty="0"/>
              <a:t>	-Use revision materials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DB46FE-C895-4332-A064-1E1961B3AF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495" y="5316796"/>
            <a:ext cx="1535326" cy="1470454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F4D3E2E-181D-449D-8EE3-8807BE547A3D}"/>
              </a:ext>
            </a:extLst>
          </p:cNvPr>
          <p:cNvSpPr/>
          <p:nvPr/>
        </p:nvSpPr>
        <p:spPr>
          <a:xfrm>
            <a:off x="10672377" y="230188"/>
            <a:ext cx="1362846" cy="1318569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DF5C6B5-0E96-4F54-9841-49299D8D3F48}"/>
              </a:ext>
            </a:extLst>
          </p:cNvPr>
          <p:cNvSpPr/>
          <p:nvPr/>
        </p:nvSpPr>
        <p:spPr>
          <a:xfrm>
            <a:off x="10672376" y="1999114"/>
            <a:ext cx="1362846" cy="1318569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0C68C23-6439-4E32-A0EC-7CE7D53B1F62}"/>
              </a:ext>
            </a:extLst>
          </p:cNvPr>
          <p:cNvSpPr/>
          <p:nvPr/>
        </p:nvSpPr>
        <p:spPr>
          <a:xfrm>
            <a:off x="10684735" y="3754481"/>
            <a:ext cx="1362846" cy="1318569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43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7631DA-8261-4A49-96B1-DE85EA90ACC7}"/>
              </a:ext>
            </a:extLst>
          </p:cNvPr>
          <p:cNvSpPr/>
          <p:nvPr/>
        </p:nvSpPr>
        <p:spPr>
          <a:xfrm>
            <a:off x="10515600" y="0"/>
            <a:ext cx="1676399" cy="685521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AB5264-CF5D-4412-86BD-57E59362F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599"/>
            <a:ext cx="10598495" cy="1325563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GB" b="1" u="sng" dirty="0">
                <a:solidFill>
                  <a:srgbClr val="FFC000"/>
                </a:solidFill>
              </a:rPr>
              <a:t>Preparation for Assessments</a:t>
            </a: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DB46FE-C895-4332-A064-1E1961B3AF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495" y="5316796"/>
            <a:ext cx="1535326" cy="1470454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DC0B61-3347-497D-A341-6E02B6951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78" y="1461154"/>
            <a:ext cx="10214404" cy="53260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/>
              <a:t>Attendance and Punctuality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/>
              <a:t>Opportunities for Revision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/>
              <a:t>Preparation for Learning and Work Ethic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4D3E2E-181D-449D-8EE3-8807BE547A3D}"/>
              </a:ext>
            </a:extLst>
          </p:cNvPr>
          <p:cNvSpPr/>
          <p:nvPr/>
        </p:nvSpPr>
        <p:spPr>
          <a:xfrm>
            <a:off x="10672377" y="230188"/>
            <a:ext cx="1362846" cy="1318569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DF5C6B5-0E96-4F54-9841-49299D8D3F48}"/>
              </a:ext>
            </a:extLst>
          </p:cNvPr>
          <p:cNvSpPr/>
          <p:nvPr/>
        </p:nvSpPr>
        <p:spPr>
          <a:xfrm>
            <a:off x="10672376" y="1999114"/>
            <a:ext cx="1362846" cy="1318569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0C68C23-6439-4E32-A0EC-7CE7D53B1F62}"/>
              </a:ext>
            </a:extLst>
          </p:cNvPr>
          <p:cNvSpPr/>
          <p:nvPr/>
        </p:nvSpPr>
        <p:spPr>
          <a:xfrm>
            <a:off x="10684735" y="3754481"/>
            <a:ext cx="1362846" cy="1318569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243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7631DA-8261-4A49-96B1-DE85EA90ACC7}"/>
              </a:ext>
            </a:extLst>
          </p:cNvPr>
          <p:cNvSpPr/>
          <p:nvPr/>
        </p:nvSpPr>
        <p:spPr>
          <a:xfrm>
            <a:off x="10515600" y="0"/>
            <a:ext cx="1676399" cy="685521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AB5264-CF5D-4412-86BD-57E59362F88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en-GB" b="1" u="sng" dirty="0">
                <a:solidFill>
                  <a:srgbClr val="FFC000"/>
                </a:solidFill>
              </a:rPr>
              <a:t>Attendance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3927553" cy="4351338"/>
          </a:xfrm>
        </p:spPr>
        <p:txBody>
          <a:bodyPr>
            <a:normAutofit/>
          </a:bodyPr>
          <a:lstStyle/>
          <a:p>
            <a:r>
              <a:rPr lang="en-GB" dirty="0"/>
              <a:t>Attendance at school is KEY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6</a:t>
            </a:r>
            <a:r>
              <a:rPr lang="en-GB" baseline="30000" dirty="0"/>
              <a:t>th</a:t>
            </a:r>
            <a:r>
              <a:rPr lang="en-GB" dirty="0"/>
              <a:t> form have a greater independence, they are responsible for attending their lessons.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56130284"/>
              </p:ext>
            </p:extLst>
          </p:nvPr>
        </p:nvGraphicFramePr>
        <p:xfrm>
          <a:off x="4823932" y="1757290"/>
          <a:ext cx="5466878" cy="19838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6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6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7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7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3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Attendance during one school year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1" marR="60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Equals days absent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1" marR="60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Approximate number of weeks absent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1" marR="60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Number of lessons missed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1" marR="6055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3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95%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1" marR="60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9 days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1" marR="60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 weeks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1" marR="60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50 lessons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1" marR="6055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3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91%</a:t>
                      </a:r>
                    </a:p>
                  </a:txBody>
                  <a:tcPr marL="60551" marR="60551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 days</a:t>
                      </a:r>
                    </a:p>
                  </a:txBody>
                  <a:tcPr marL="60551" marR="60551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~3 ½ weeks</a:t>
                      </a:r>
                    </a:p>
                  </a:txBody>
                  <a:tcPr marL="60551" marR="60551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85 lessons</a:t>
                      </a:r>
                    </a:p>
                  </a:txBody>
                  <a:tcPr marL="60551" marR="60551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3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90%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1" marR="60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19 days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1" marR="60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 weeks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1" marR="60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100 lessons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1" marR="6055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83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85%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1" marR="60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29 days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1" marR="60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6 weeks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1" marR="60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150 lessons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1" marR="6055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3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80%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1" marR="60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38 days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1" marR="60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8 weeks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1" marR="60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200 lessons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1" marR="6055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83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75%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1" marR="60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48 days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1" marR="60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10 weeks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1" marR="605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250 lessons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51" marR="6055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CDB46FE-C895-4332-A064-1E1961B3AF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495" y="5316796"/>
            <a:ext cx="1535326" cy="1470454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F4D3E2E-181D-449D-8EE3-8807BE547A3D}"/>
              </a:ext>
            </a:extLst>
          </p:cNvPr>
          <p:cNvSpPr/>
          <p:nvPr/>
        </p:nvSpPr>
        <p:spPr>
          <a:xfrm>
            <a:off x="10672377" y="230188"/>
            <a:ext cx="1362846" cy="1318569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DF5C6B5-0E96-4F54-9841-49299D8D3F48}"/>
              </a:ext>
            </a:extLst>
          </p:cNvPr>
          <p:cNvSpPr/>
          <p:nvPr/>
        </p:nvSpPr>
        <p:spPr>
          <a:xfrm>
            <a:off x="10672376" y="1999114"/>
            <a:ext cx="1362846" cy="1318569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0C68C23-6439-4E32-A0EC-7CE7D53B1F62}"/>
              </a:ext>
            </a:extLst>
          </p:cNvPr>
          <p:cNvSpPr/>
          <p:nvPr/>
        </p:nvSpPr>
        <p:spPr>
          <a:xfrm>
            <a:off x="10684735" y="3754481"/>
            <a:ext cx="1362846" cy="1318569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5166360" y="3909532"/>
            <a:ext cx="4998720" cy="861060"/>
            <a:chOff x="3596640" y="2998470"/>
            <a:chExt cx="4998720" cy="861060"/>
          </a:xfrm>
        </p:grpSpPr>
        <p:sp>
          <p:nvSpPr>
            <p:cNvPr id="12" name="Rounded Rectangle 11"/>
            <p:cNvSpPr/>
            <p:nvPr/>
          </p:nvSpPr>
          <p:spPr>
            <a:xfrm>
              <a:off x="3596640" y="2998470"/>
              <a:ext cx="4998720" cy="86106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950970" y="3032760"/>
              <a:ext cx="4290060" cy="792480"/>
              <a:chOff x="0" y="0"/>
              <a:chExt cx="4290060" cy="792480"/>
            </a:xfrm>
          </p:grpSpPr>
          <p:sp>
            <p:nvSpPr>
              <p:cNvPr id="14" name="Text Box 2"/>
              <p:cNvSpPr txBox="1">
                <a:spLocks noChangeArrowheads="1"/>
              </p:cNvSpPr>
              <p:nvPr/>
            </p:nvSpPr>
            <p:spPr bwMode="auto">
              <a:xfrm>
                <a:off x="0" y="53340"/>
                <a:ext cx="1028700" cy="655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600" b="1">
                    <a:effectLst/>
                    <a:latin typeface="Calibri"/>
                    <a:ea typeface="Calibri"/>
                    <a:cs typeface="Times New Roman"/>
                  </a:rPr>
                  <a:t>17 days absence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5" name="Text Box 2"/>
              <p:cNvSpPr txBox="1">
                <a:spLocks noChangeArrowheads="1"/>
              </p:cNvSpPr>
              <p:nvPr/>
            </p:nvSpPr>
            <p:spPr bwMode="auto">
              <a:xfrm>
                <a:off x="1341120" y="167640"/>
                <a:ext cx="769620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600" b="1">
                    <a:effectLst/>
                    <a:latin typeface="Calibri"/>
                    <a:ea typeface="Calibri"/>
                    <a:cs typeface="Times New Roman"/>
                  </a:rPr>
                  <a:t>=</a:t>
                </a:r>
                <a:endParaRPr lang="en-GB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6" name="Text Box 2"/>
              <p:cNvSpPr txBox="1">
                <a:spLocks noChangeArrowheads="1"/>
              </p:cNvSpPr>
              <p:nvPr/>
            </p:nvSpPr>
            <p:spPr bwMode="auto">
              <a:xfrm>
                <a:off x="2019300" y="0"/>
                <a:ext cx="2270760" cy="792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1600" b="1" dirty="0">
                    <a:effectLst/>
                    <a:latin typeface="Calibri"/>
                    <a:ea typeface="Calibri"/>
                    <a:cs typeface="Times New Roman"/>
                  </a:rPr>
                  <a:t>A drop of AT LEAST one grade in ALL subjects studied</a:t>
                </a:r>
                <a:endParaRPr lang="en-GB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4730696" y="4768705"/>
            <a:ext cx="356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How can parents/carers help?</a:t>
            </a:r>
          </a:p>
          <a:p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715582" y="5070764"/>
            <a:ext cx="58000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Encourage your child to attend school</a:t>
            </a:r>
          </a:p>
          <a:p>
            <a:endParaRPr lang="en-GB" dirty="0"/>
          </a:p>
          <a:p>
            <a:r>
              <a:rPr lang="en-GB" dirty="0"/>
              <a:t>Take a pragmatic approach if your child tells you they are ill</a:t>
            </a:r>
          </a:p>
          <a:p>
            <a:endParaRPr lang="en-GB" dirty="0"/>
          </a:p>
          <a:p>
            <a:r>
              <a:rPr lang="en-GB" dirty="0"/>
              <a:t>Help ensure missed work is caught up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0285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4881</TotalTime>
  <Words>1281</Words>
  <Application>Microsoft Office PowerPoint</Application>
  <PresentationFormat>Widescreen</PresentationFormat>
  <Paragraphs>251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Adamsky SF</vt:lpstr>
      <vt:lpstr>Arial</vt:lpstr>
      <vt:lpstr>Calibri</vt:lpstr>
      <vt:lpstr>Calibri Light</vt:lpstr>
      <vt:lpstr>Times New Roman</vt:lpstr>
      <vt:lpstr>Office Theme</vt:lpstr>
      <vt:lpstr>PowerPoint Presentation</vt:lpstr>
      <vt:lpstr>The Pastoral Team</vt:lpstr>
      <vt:lpstr>Pastoral Support/Interventions</vt:lpstr>
      <vt:lpstr>e Ysgol</vt:lpstr>
      <vt:lpstr>Hints and Tips</vt:lpstr>
      <vt:lpstr>Mock Examinations</vt:lpstr>
      <vt:lpstr>Mock Examinations</vt:lpstr>
      <vt:lpstr>Preparation for Assessments</vt:lpstr>
      <vt:lpstr>Attendance</vt:lpstr>
      <vt:lpstr>Punctuality</vt:lpstr>
      <vt:lpstr>Opportunities for Revision – WJEC Blended Learning Materials</vt:lpstr>
      <vt:lpstr>Supporting Your Child – Hints and Tips</vt:lpstr>
      <vt:lpstr>Supporting Your Child – Hints and Tips</vt:lpstr>
      <vt:lpstr>Supporting Your Child – Hints and Tips</vt:lpstr>
      <vt:lpstr>Expectations</vt:lpstr>
      <vt:lpstr>Expectations</vt:lpstr>
      <vt:lpstr>Enrichment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10 and 11 Information Evening</dc:title>
  <dc:creator>Kirsty Irvine</dc:creator>
  <cp:lastModifiedBy>Caryl Morgan</cp:lastModifiedBy>
  <cp:revision>67</cp:revision>
  <dcterms:created xsi:type="dcterms:W3CDTF">2021-09-23T20:46:14Z</dcterms:created>
  <dcterms:modified xsi:type="dcterms:W3CDTF">2021-11-04T17:16:58Z</dcterms:modified>
</cp:coreProperties>
</file>