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57" r:id="rId3"/>
    <p:sldId id="266" r:id="rId4"/>
    <p:sldId id="267" r:id="rId5"/>
    <p:sldId id="262" r:id="rId6"/>
    <p:sldId id="263" r:id="rId7"/>
    <p:sldId id="264" r:id="rId8"/>
    <p:sldId id="265"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883" autoAdjust="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0668C5-9CC3-4133-8A91-331017CCFF70}" type="datetimeFigureOut">
              <a:rPr lang="en-GB" smtClean="0"/>
              <a:t>21/10/2021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E2D47D-C8EB-42C0-8145-F1EB594A636B}" type="slidenum">
              <a:rPr lang="en-GB" smtClean="0"/>
              <a:t>‹#›</a:t>
            </a:fld>
            <a:endParaRPr lang="en-GB"/>
          </a:p>
        </p:txBody>
      </p:sp>
    </p:spTree>
    <p:extLst>
      <p:ext uri="{BB962C8B-B14F-4D97-AF65-F5344CB8AC3E}">
        <p14:creationId xmlns:p14="http://schemas.microsoft.com/office/powerpoint/2010/main" val="1256324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1</a:t>
            </a:fld>
            <a:endParaRPr lang="en-GB"/>
          </a:p>
        </p:txBody>
      </p:sp>
    </p:spTree>
    <p:extLst>
      <p:ext uri="{BB962C8B-B14F-4D97-AF65-F5344CB8AC3E}">
        <p14:creationId xmlns:p14="http://schemas.microsoft.com/office/powerpoint/2010/main" val="2442373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2</a:t>
            </a:fld>
            <a:endParaRPr lang="en-GB"/>
          </a:p>
        </p:txBody>
      </p:sp>
    </p:spTree>
    <p:extLst>
      <p:ext uri="{BB962C8B-B14F-4D97-AF65-F5344CB8AC3E}">
        <p14:creationId xmlns:p14="http://schemas.microsoft.com/office/powerpoint/2010/main" val="1064993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3</a:t>
            </a:fld>
            <a:endParaRPr lang="en-GB"/>
          </a:p>
        </p:txBody>
      </p:sp>
    </p:spTree>
    <p:extLst>
      <p:ext uri="{BB962C8B-B14F-4D97-AF65-F5344CB8AC3E}">
        <p14:creationId xmlns:p14="http://schemas.microsoft.com/office/powerpoint/2010/main" val="2948680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4</a:t>
            </a:fld>
            <a:endParaRPr lang="en-GB"/>
          </a:p>
        </p:txBody>
      </p:sp>
    </p:spTree>
    <p:extLst>
      <p:ext uri="{BB962C8B-B14F-4D97-AF65-F5344CB8AC3E}">
        <p14:creationId xmlns:p14="http://schemas.microsoft.com/office/powerpoint/2010/main" val="2548011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5</a:t>
            </a:fld>
            <a:endParaRPr lang="en-GB"/>
          </a:p>
        </p:txBody>
      </p:sp>
    </p:spTree>
    <p:extLst>
      <p:ext uri="{BB962C8B-B14F-4D97-AF65-F5344CB8AC3E}">
        <p14:creationId xmlns:p14="http://schemas.microsoft.com/office/powerpoint/2010/main" val="3705409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6</a:t>
            </a:fld>
            <a:endParaRPr lang="en-GB"/>
          </a:p>
        </p:txBody>
      </p:sp>
    </p:spTree>
    <p:extLst>
      <p:ext uri="{BB962C8B-B14F-4D97-AF65-F5344CB8AC3E}">
        <p14:creationId xmlns:p14="http://schemas.microsoft.com/office/powerpoint/2010/main" val="3457006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7</a:t>
            </a:fld>
            <a:endParaRPr lang="en-GB"/>
          </a:p>
        </p:txBody>
      </p:sp>
    </p:spTree>
    <p:extLst>
      <p:ext uri="{BB962C8B-B14F-4D97-AF65-F5344CB8AC3E}">
        <p14:creationId xmlns:p14="http://schemas.microsoft.com/office/powerpoint/2010/main" val="795574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8</a:t>
            </a:fld>
            <a:endParaRPr lang="en-GB"/>
          </a:p>
        </p:txBody>
      </p:sp>
    </p:spTree>
    <p:extLst>
      <p:ext uri="{BB962C8B-B14F-4D97-AF65-F5344CB8AC3E}">
        <p14:creationId xmlns:p14="http://schemas.microsoft.com/office/powerpoint/2010/main" val="1161525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FE4DD-A6D2-4AE8-B9EF-60E6995F29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25F4EFE-F6E4-432D-99CF-1460470AA8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2E985FD-7C3E-41CC-87D4-01F7F244C183}"/>
              </a:ext>
            </a:extLst>
          </p:cNvPr>
          <p:cNvSpPr>
            <a:spLocks noGrp="1"/>
          </p:cNvSpPr>
          <p:nvPr>
            <p:ph type="dt" sz="half" idx="10"/>
          </p:nvPr>
        </p:nvSpPr>
        <p:spPr/>
        <p:txBody>
          <a:bodyPr/>
          <a:lstStyle/>
          <a:p>
            <a:fld id="{9B7AA5B8-8C02-4A30-8404-B8D2153A0EBC}" type="datetimeFigureOut">
              <a:rPr lang="en-GB" smtClean="0"/>
              <a:t>21/10/2021</a:t>
            </a:fld>
            <a:endParaRPr lang="en-GB"/>
          </a:p>
        </p:txBody>
      </p:sp>
      <p:sp>
        <p:nvSpPr>
          <p:cNvPr id="5" name="Footer Placeholder 4">
            <a:extLst>
              <a:ext uri="{FF2B5EF4-FFF2-40B4-BE49-F238E27FC236}">
                <a16:creationId xmlns:a16="http://schemas.microsoft.com/office/drawing/2014/main" id="{CE366136-895C-4554-89A9-4F69E4011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8417D5-88EA-4EF4-92DD-9B29F661F456}"/>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3170502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7D662-1A4B-4644-83F2-864BA1C82B1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7B11EAD-7F74-4DC2-B2B1-DEB89F0617B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9A45D99-FF4A-4C75-A58A-EB47C38EEDAE}"/>
              </a:ext>
            </a:extLst>
          </p:cNvPr>
          <p:cNvSpPr>
            <a:spLocks noGrp="1"/>
          </p:cNvSpPr>
          <p:nvPr>
            <p:ph type="dt" sz="half" idx="10"/>
          </p:nvPr>
        </p:nvSpPr>
        <p:spPr/>
        <p:txBody>
          <a:bodyPr/>
          <a:lstStyle/>
          <a:p>
            <a:fld id="{9B7AA5B8-8C02-4A30-8404-B8D2153A0EBC}" type="datetimeFigureOut">
              <a:rPr lang="en-GB" smtClean="0"/>
              <a:t>21/10/2021</a:t>
            </a:fld>
            <a:endParaRPr lang="en-GB"/>
          </a:p>
        </p:txBody>
      </p:sp>
      <p:sp>
        <p:nvSpPr>
          <p:cNvPr id="5" name="Footer Placeholder 4">
            <a:extLst>
              <a:ext uri="{FF2B5EF4-FFF2-40B4-BE49-F238E27FC236}">
                <a16:creationId xmlns:a16="http://schemas.microsoft.com/office/drawing/2014/main" id="{6D7BC8EC-8F7D-4F40-B43C-1A76FC3C10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4E12F9A-204F-4410-8E57-27AEC77A2137}"/>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205197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D6F434-A854-45D9-8FEB-EA9AA14FB10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A960C1-F555-4484-9435-04721108942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BF1CD4-2CD5-4B09-BDC7-D1E9E32AFDFF}"/>
              </a:ext>
            </a:extLst>
          </p:cNvPr>
          <p:cNvSpPr>
            <a:spLocks noGrp="1"/>
          </p:cNvSpPr>
          <p:nvPr>
            <p:ph type="dt" sz="half" idx="10"/>
          </p:nvPr>
        </p:nvSpPr>
        <p:spPr/>
        <p:txBody>
          <a:bodyPr/>
          <a:lstStyle/>
          <a:p>
            <a:fld id="{9B7AA5B8-8C02-4A30-8404-B8D2153A0EBC}" type="datetimeFigureOut">
              <a:rPr lang="en-GB" smtClean="0"/>
              <a:t>21/10/2021</a:t>
            </a:fld>
            <a:endParaRPr lang="en-GB"/>
          </a:p>
        </p:txBody>
      </p:sp>
      <p:sp>
        <p:nvSpPr>
          <p:cNvPr id="5" name="Footer Placeholder 4">
            <a:extLst>
              <a:ext uri="{FF2B5EF4-FFF2-40B4-BE49-F238E27FC236}">
                <a16:creationId xmlns:a16="http://schemas.microsoft.com/office/drawing/2014/main" id="{FD175ADE-9681-430B-97F5-9935ABCD1C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772FA6-3C9B-43FE-B567-C3BA1A794B67}"/>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3252666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85F28-0A1A-4576-B105-A498458852E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E6AB0F9-0282-4C7C-BF27-0998940C382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908DF3-82AE-444A-B0CC-7DE2C5ECF1C6}"/>
              </a:ext>
            </a:extLst>
          </p:cNvPr>
          <p:cNvSpPr>
            <a:spLocks noGrp="1"/>
          </p:cNvSpPr>
          <p:nvPr>
            <p:ph type="dt" sz="half" idx="10"/>
          </p:nvPr>
        </p:nvSpPr>
        <p:spPr/>
        <p:txBody>
          <a:bodyPr/>
          <a:lstStyle/>
          <a:p>
            <a:fld id="{9B7AA5B8-8C02-4A30-8404-B8D2153A0EBC}" type="datetimeFigureOut">
              <a:rPr lang="en-GB" smtClean="0"/>
              <a:t>21/10/2021</a:t>
            </a:fld>
            <a:endParaRPr lang="en-GB"/>
          </a:p>
        </p:txBody>
      </p:sp>
      <p:sp>
        <p:nvSpPr>
          <p:cNvPr id="5" name="Footer Placeholder 4">
            <a:extLst>
              <a:ext uri="{FF2B5EF4-FFF2-40B4-BE49-F238E27FC236}">
                <a16:creationId xmlns:a16="http://schemas.microsoft.com/office/drawing/2014/main" id="{6E33B91C-246A-4AA4-937A-59F126BFF1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96FF29-DEDA-47B8-8FE5-C412BD068D59}"/>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3172629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F1FC5-AEB0-4785-A313-9D71522096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CCD8913-C024-45EF-AFEA-479B8E4A19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68F60B-C274-4BAF-9173-2C14C554193E}"/>
              </a:ext>
            </a:extLst>
          </p:cNvPr>
          <p:cNvSpPr>
            <a:spLocks noGrp="1"/>
          </p:cNvSpPr>
          <p:nvPr>
            <p:ph type="dt" sz="half" idx="10"/>
          </p:nvPr>
        </p:nvSpPr>
        <p:spPr/>
        <p:txBody>
          <a:bodyPr/>
          <a:lstStyle/>
          <a:p>
            <a:fld id="{9B7AA5B8-8C02-4A30-8404-B8D2153A0EBC}" type="datetimeFigureOut">
              <a:rPr lang="en-GB" smtClean="0"/>
              <a:t>21/10/2021</a:t>
            </a:fld>
            <a:endParaRPr lang="en-GB"/>
          </a:p>
        </p:txBody>
      </p:sp>
      <p:sp>
        <p:nvSpPr>
          <p:cNvPr id="5" name="Footer Placeholder 4">
            <a:extLst>
              <a:ext uri="{FF2B5EF4-FFF2-40B4-BE49-F238E27FC236}">
                <a16:creationId xmlns:a16="http://schemas.microsoft.com/office/drawing/2014/main" id="{D43ED1C3-675F-47B8-8E06-C3F8F827F1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76B99F-939D-483D-B777-DF00CB518A3E}"/>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1515656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3103D-611E-474D-8BF5-46AE5C211B7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828BB8-D9CD-41C0-B7B0-B67B81F3407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CB60AF2-9166-487D-B39E-7530F4EF80F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F636BA0-2930-42F8-8394-92369CFB4726}"/>
              </a:ext>
            </a:extLst>
          </p:cNvPr>
          <p:cNvSpPr>
            <a:spLocks noGrp="1"/>
          </p:cNvSpPr>
          <p:nvPr>
            <p:ph type="dt" sz="half" idx="10"/>
          </p:nvPr>
        </p:nvSpPr>
        <p:spPr/>
        <p:txBody>
          <a:bodyPr/>
          <a:lstStyle/>
          <a:p>
            <a:fld id="{9B7AA5B8-8C02-4A30-8404-B8D2153A0EBC}" type="datetimeFigureOut">
              <a:rPr lang="en-GB" smtClean="0"/>
              <a:t>21/10/2021</a:t>
            </a:fld>
            <a:endParaRPr lang="en-GB"/>
          </a:p>
        </p:txBody>
      </p:sp>
      <p:sp>
        <p:nvSpPr>
          <p:cNvPr id="6" name="Footer Placeholder 5">
            <a:extLst>
              <a:ext uri="{FF2B5EF4-FFF2-40B4-BE49-F238E27FC236}">
                <a16:creationId xmlns:a16="http://schemas.microsoft.com/office/drawing/2014/main" id="{76F27F4B-A5A1-4E63-BCEC-A2C76A4342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46BF54-F12E-480F-950E-6C22472A95D4}"/>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2146540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D7FB7-9274-417B-B67B-5E8CEC87057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6CC404B-9E1B-4C0A-A79A-B7622152EC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3AF5B69-0A13-421C-8C81-0E73EA70AAF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7701DC-8AB5-4380-B084-95957F045F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C1DC53F-6982-4847-B73A-60FC6A18605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36BAC25-FDE6-464A-AC00-DD6AAAB7B7E7}"/>
              </a:ext>
            </a:extLst>
          </p:cNvPr>
          <p:cNvSpPr>
            <a:spLocks noGrp="1"/>
          </p:cNvSpPr>
          <p:nvPr>
            <p:ph type="dt" sz="half" idx="10"/>
          </p:nvPr>
        </p:nvSpPr>
        <p:spPr/>
        <p:txBody>
          <a:bodyPr/>
          <a:lstStyle/>
          <a:p>
            <a:fld id="{9B7AA5B8-8C02-4A30-8404-B8D2153A0EBC}" type="datetimeFigureOut">
              <a:rPr lang="en-GB" smtClean="0"/>
              <a:t>21/10/2021</a:t>
            </a:fld>
            <a:endParaRPr lang="en-GB"/>
          </a:p>
        </p:txBody>
      </p:sp>
      <p:sp>
        <p:nvSpPr>
          <p:cNvPr id="8" name="Footer Placeholder 7">
            <a:extLst>
              <a:ext uri="{FF2B5EF4-FFF2-40B4-BE49-F238E27FC236}">
                <a16:creationId xmlns:a16="http://schemas.microsoft.com/office/drawing/2014/main" id="{5B0FE414-225D-4A6F-ABE4-D1EDBC1B0B6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14266AE-91BE-4990-A728-C82F3602E75C}"/>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3017229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6293F-80E1-4FA5-A0D1-49939F8CA6B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C7C6427-51B3-4499-A3E4-4BC4850342D5}"/>
              </a:ext>
            </a:extLst>
          </p:cNvPr>
          <p:cNvSpPr>
            <a:spLocks noGrp="1"/>
          </p:cNvSpPr>
          <p:nvPr>
            <p:ph type="dt" sz="half" idx="10"/>
          </p:nvPr>
        </p:nvSpPr>
        <p:spPr/>
        <p:txBody>
          <a:bodyPr/>
          <a:lstStyle/>
          <a:p>
            <a:fld id="{9B7AA5B8-8C02-4A30-8404-B8D2153A0EBC}" type="datetimeFigureOut">
              <a:rPr lang="en-GB" smtClean="0"/>
              <a:t>21/10/2021</a:t>
            </a:fld>
            <a:endParaRPr lang="en-GB"/>
          </a:p>
        </p:txBody>
      </p:sp>
      <p:sp>
        <p:nvSpPr>
          <p:cNvPr id="4" name="Footer Placeholder 3">
            <a:extLst>
              <a:ext uri="{FF2B5EF4-FFF2-40B4-BE49-F238E27FC236}">
                <a16:creationId xmlns:a16="http://schemas.microsoft.com/office/drawing/2014/main" id="{2683C24A-B3AB-4EF4-8844-8842DD863C9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14E43E7-B85A-496D-9764-0BE1426B48EF}"/>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1867979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505CF0-5A91-471A-93E9-5EBB0AC16BB5}"/>
              </a:ext>
            </a:extLst>
          </p:cNvPr>
          <p:cNvSpPr>
            <a:spLocks noGrp="1"/>
          </p:cNvSpPr>
          <p:nvPr>
            <p:ph type="dt" sz="half" idx="10"/>
          </p:nvPr>
        </p:nvSpPr>
        <p:spPr/>
        <p:txBody>
          <a:bodyPr/>
          <a:lstStyle/>
          <a:p>
            <a:fld id="{9B7AA5B8-8C02-4A30-8404-B8D2153A0EBC}" type="datetimeFigureOut">
              <a:rPr lang="en-GB" smtClean="0"/>
              <a:t>21/10/2021</a:t>
            </a:fld>
            <a:endParaRPr lang="en-GB"/>
          </a:p>
        </p:txBody>
      </p:sp>
      <p:sp>
        <p:nvSpPr>
          <p:cNvPr id="3" name="Footer Placeholder 2">
            <a:extLst>
              <a:ext uri="{FF2B5EF4-FFF2-40B4-BE49-F238E27FC236}">
                <a16:creationId xmlns:a16="http://schemas.microsoft.com/office/drawing/2014/main" id="{43D517AD-09AE-4D3A-A66F-A7DE7CB0CEE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DA6938B-D03E-4700-A9DB-C278E15E6E11}"/>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2541932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853D8-D3AE-4449-B51B-244BDD8305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A388D18-50B8-4451-84E5-4F362CCBF5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2CE8CC7-5FD3-4D23-85D3-E953BA7B88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9E867B9-AA0B-41E9-8AA2-0393AC3C03EC}"/>
              </a:ext>
            </a:extLst>
          </p:cNvPr>
          <p:cNvSpPr>
            <a:spLocks noGrp="1"/>
          </p:cNvSpPr>
          <p:nvPr>
            <p:ph type="dt" sz="half" idx="10"/>
          </p:nvPr>
        </p:nvSpPr>
        <p:spPr/>
        <p:txBody>
          <a:bodyPr/>
          <a:lstStyle/>
          <a:p>
            <a:fld id="{9B7AA5B8-8C02-4A30-8404-B8D2153A0EBC}" type="datetimeFigureOut">
              <a:rPr lang="en-GB" smtClean="0"/>
              <a:t>21/10/2021</a:t>
            </a:fld>
            <a:endParaRPr lang="en-GB"/>
          </a:p>
        </p:txBody>
      </p:sp>
      <p:sp>
        <p:nvSpPr>
          <p:cNvPr id="6" name="Footer Placeholder 5">
            <a:extLst>
              <a:ext uri="{FF2B5EF4-FFF2-40B4-BE49-F238E27FC236}">
                <a16:creationId xmlns:a16="http://schemas.microsoft.com/office/drawing/2014/main" id="{CC5E413B-1CD1-43E1-848D-D44E9F64CD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549FC7E-1EE0-442C-88B0-1F9E248205B9}"/>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895341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58EFE-6760-4C65-83ED-37C93B3E97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916B8A6-C817-44A7-943E-FC57F7BF8A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6979D2E-6063-4C7A-8250-6D99319344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8E13ED1-9D27-4F99-B141-60597764A64B}"/>
              </a:ext>
            </a:extLst>
          </p:cNvPr>
          <p:cNvSpPr>
            <a:spLocks noGrp="1"/>
          </p:cNvSpPr>
          <p:nvPr>
            <p:ph type="dt" sz="half" idx="10"/>
          </p:nvPr>
        </p:nvSpPr>
        <p:spPr/>
        <p:txBody>
          <a:bodyPr/>
          <a:lstStyle/>
          <a:p>
            <a:fld id="{9B7AA5B8-8C02-4A30-8404-B8D2153A0EBC}" type="datetimeFigureOut">
              <a:rPr lang="en-GB" smtClean="0"/>
              <a:t>21/10/2021</a:t>
            </a:fld>
            <a:endParaRPr lang="en-GB"/>
          </a:p>
        </p:txBody>
      </p:sp>
      <p:sp>
        <p:nvSpPr>
          <p:cNvPr id="6" name="Footer Placeholder 5">
            <a:extLst>
              <a:ext uri="{FF2B5EF4-FFF2-40B4-BE49-F238E27FC236}">
                <a16:creationId xmlns:a16="http://schemas.microsoft.com/office/drawing/2014/main" id="{C86AB737-C0C8-4F06-9185-AD67F2F78A4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1F070D7-431E-4ABF-80D5-104F940934EC}"/>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519369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BA04AD-3012-456D-A125-A032D4381E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CADD75C-E245-47AD-B847-4659E84B1B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4B2ABD-39A6-4DFD-B53C-8459CA2228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7AA5B8-8C02-4A30-8404-B8D2153A0EBC}" type="datetimeFigureOut">
              <a:rPr lang="en-GB" smtClean="0"/>
              <a:t>21/10/2021</a:t>
            </a:fld>
            <a:endParaRPr lang="en-GB"/>
          </a:p>
        </p:txBody>
      </p:sp>
      <p:sp>
        <p:nvSpPr>
          <p:cNvPr id="5" name="Footer Placeholder 4">
            <a:extLst>
              <a:ext uri="{FF2B5EF4-FFF2-40B4-BE49-F238E27FC236}">
                <a16:creationId xmlns:a16="http://schemas.microsoft.com/office/drawing/2014/main" id="{F908A9F9-422C-401A-ABA8-9AAFE781C0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ED4A27E-F9C4-4CC8-80A5-50ABF7D93D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7E16EB-968E-4318-A309-6F62A37CEBC2}" type="slidenum">
              <a:rPr lang="en-GB" smtClean="0"/>
              <a:t>‹#›</a:t>
            </a:fld>
            <a:endParaRPr lang="en-GB"/>
          </a:p>
        </p:txBody>
      </p:sp>
    </p:spTree>
    <p:extLst>
      <p:ext uri="{BB962C8B-B14F-4D97-AF65-F5344CB8AC3E}">
        <p14:creationId xmlns:p14="http://schemas.microsoft.com/office/powerpoint/2010/main" val="938169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2.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2.PNG"/><Relationship Id="rId10" Type="http://schemas.openxmlformats.org/officeDocument/2006/relationships/image" Target="../media/image3.png"/><Relationship Id="rId4" Type="http://schemas.openxmlformats.org/officeDocument/2006/relationships/notesSlide" Target="../notesSlides/notesSlide3.xm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2.PNG"/><Relationship Id="rId10" Type="http://schemas.openxmlformats.org/officeDocument/2006/relationships/image" Target="../media/image3.png"/><Relationship Id="rId4" Type="http://schemas.openxmlformats.org/officeDocument/2006/relationships/notesSlide" Target="../notesSlides/notesSlide4.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5.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6.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7.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www.illuminatepublishing.com/product-category/religious-studies" TargetMode="External"/><Relationship Id="rId5" Type="http://schemas.openxmlformats.org/officeDocument/2006/relationships/image" Target="../media/image2.PNG"/><Relationship Id="rId10" Type="http://schemas.openxmlformats.org/officeDocument/2006/relationships/image" Target="../media/image3.png"/><Relationship Id="rId4" Type="http://schemas.openxmlformats.org/officeDocument/2006/relationships/notesSlide" Target="../notesSlides/notesSlide8.xml"/><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7212DBE-02A3-48E9-9737-0BFBFFB70077}"/>
              </a:ext>
            </a:extLst>
          </p:cNvPr>
          <p:cNvPicPr>
            <a:picLocks noChangeAspect="1"/>
          </p:cNvPicPr>
          <p:nvPr/>
        </p:nvPicPr>
        <p:blipFill>
          <a:blip r:embed="rId5"/>
          <a:stretch>
            <a:fillRect/>
          </a:stretch>
        </p:blipFill>
        <p:spPr>
          <a:xfrm>
            <a:off x="8167816" y="0"/>
            <a:ext cx="4024184" cy="6858000"/>
          </a:xfrm>
          <a:prstGeom prst="rect">
            <a:avLst/>
          </a:prstGeom>
        </p:spPr>
      </p:pic>
      <p:pic>
        <p:nvPicPr>
          <p:cNvPr id="18" name="Picture 17">
            <a:extLst>
              <a:ext uri="{FF2B5EF4-FFF2-40B4-BE49-F238E27FC236}">
                <a16:creationId xmlns:a16="http://schemas.microsoft.com/office/drawing/2014/main" id="{4211E543-3354-4B4D-9B05-71C81441AD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989" y="168798"/>
            <a:ext cx="2103579" cy="2014696"/>
          </a:xfrm>
          <a:prstGeom prst="rect">
            <a:avLst/>
          </a:prstGeom>
        </p:spPr>
      </p:pic>
      <p:sp>
        <p:nvSpPr>
          <p:cNvPr id="19" name="Rectangle 18">
            <a:extLst>
              <a:ext uri="{FF2B5EF4-FFF2-40B4-BE49-F238E27FC236}">
                <a16:creationId xmlns:a16="http://schemas.microsoft.com/office/drawing/2014/main" id="{6F112866-78E3-45E5-A4C2-993249C91709}"/>
              </a:ext>
            </a:extLst>
          </p:cNvPr>
          <p:cNvSpPr/>
          <p:nvPr/>
        </p:nvSpPr>
        <p:spPr>
          <a:xfrm>
            <a:off x="2899722" y="74142"/>
            <a:ext cx="4353694" cy="1323439"/>
          </a:xfrm>
          <a:prstGeom prst="rect">
            <a:avLst/>
          </a:prstGeom>
          <a:solidFill>
            <a:schemeClr val="bg1"/>
          </a:solidFill>
        </p:spPr>
        <p:txBody>
          <a:bodyPr wrap="square" lIns="91440" tIns="45720" rIns="91440" bIns="45720">
            <a:spAutoFit/>
          </a:bodyPr>
          <a:lstStyle/>
          <a:p>
            <a:pPr algn="ctr"/>
            <a:r>
              <a:rPr lang="en-US" sz="4000" b="1" cap="none" spc="50" dirty="0">
                <a:ln w="9525" cmpd="sng">
                  <a:solidFill>
                    <a:schemeClr val="accent1">
                      <a:lumMod val="50000"/>
                    </a:schemeClr>
                  </a:solidFill>
                  <a:prstDash val="solid"/>
                </a:ln>
                <a:solidFill>
                  <a:srgbClr val="FFC000"/>
                </a:solidFill>
                <a:effectLst>
                  <a:glow rad="38100">
                    <a:schemeClr val="accent1">
                      <a:alpha val="40000"/>
                    </a:schemeClr>
                  </a:glow>
                </a:effectLst>
              </a:rPr>
              <a:t>Working Together,</a:t>
            </a:r>
            <a:endParaRPr lang="en-US" sz="4000" b="1" spc="50" dirty="0">
              <a:ln w="9525" cmpd="sng">
                <a:solidFill>
                  <a:schemeClr val="accent1">
                    <a:lumMod val="50000"/>
                  </a:schemeClr>
                </a:solidFill>
                <a:prstDash val="solid"/>
              </a:ln>
              <a:solidFill>
                <a:srgbClr val="FFC000"/>
              </a:solidFill>
              <a:effectLst>
                <a:glow rad="38100">
                  <a:schemeClr val="accent1">
                    <a:alpha val="40000"/>
                  </a:schemeClr>
                </a:glow>
              </a:effectLst>
            </a:endParaRPr>
          </a:p>
          <a:p>
            <a:pPr algn="ctr"/>
            <a:r>
              <a:rPr lang="en-US" sz="4000" b="1" cap="none" spc="50" dirty="0">
                <a:ln w="9525" cmpd="sng">
                  <a:solidFill>
                    <a:schemeClr val="accent1">
                      <a:lumMod val="50000"/>
                    </a:schemeClr>
                  </a:solidFill>
                  <a:prstDash val="solid"/>
                </a:ln>
                <a:solidFill>
                  <a:srgbClr val="FFC000"/>
                </a:solidFill>
                <a:effectLst>
                  <a:glow rad="38100">
                    <a:schemeClr val="accent1">
                      <a:alpha val="40000"/>
                    </a:schemeClr>
                  </a:glow>
                </a:effectLst>
              </a:rPr>
              <a:t>Achieving </a:t>
            </a:r>
            <a:r>
              <a:rPr lang="en-US" sz="4000" b="1" spc="50" dirty="0">
                <a:ln w="9525" cmpd="sng">
                  <a:solidFill>
                    <a:schemeClr val="accent1">
                      <a:lumMod val="50000"/>
                    </a:schemeClr>
                  </a:solidFill>
                  <a:prstDash val="solid"/>
                </a:ln>
                <a:solidFill>
                  <a:srgbClr val="FFC000"/>
                </a:solidFill>
                <a:effectLst>
                  <a:glow rad="38100">
                    <a:schemeClr val="accent1">
                      <a:alpha val="40000"/>
                    </a:schemeClr>
                  </a:glow>
                </a:effectLst>
              </a:rPr>
              <a:t>M</a:t>
            </a:r>
            <a:r>
              <a:rPr lang="en-US" sz="4000" b="1" cap="none" spc="50" dirty="0">
                <a:ln w="9525" cmpd="sng">
                  <a:solidFill>
                    <a:schemeClr val="accent1">
                      <a:lumMod val="50000"/>
                    </a:schemeClr>
                  </a:solidFill>
                  <a:prstDash val="solid"/>
                </a:ln>
                <a:solidFill>
                  <a:srgbClr val="FFC000"/>
                </a:solidFill>
                <a:effectLst>
                  <a:glow rad="38100">
                    <a:schemeClr val="accent1">
                      <a:alpha val="40000"/>
                    </a:schemeClr>
                  </a:glow>
                </a:effectLst>
              </a:rPr>
              <a:t>ore</a:t>
            </a:r>
          </a:p>
        </p:txBody>
      </p:sp>
      <p:sp>
        <p:nvSpPr>
          <p:cNvPr id="20" name="TextBox 19">
            <a:extLst>
              <a:ext uri="{FF2B5EF4-FFF2-40B4-BE49-F238E27FC236}">
                <a16:creationId xmlns:a16="http://schemas.microsoft.com/office/drawing/2014/main" id="{2C871FA2-E8DB-4590-B2DE-79B6FF1A97D2}"/>
              </a:ext>
            </a:extLst>
          </p:cNvPr>
          <p:cNvSpPr txBox="1"/>
          <p:nvPr/>
        </p:nvSpPr>
        <p:spPr>
          <a:xfrm>
            <a:off x="198304" y="2395240"/>
            <a:ext cx="7651762" cy="4031873"/>
          </a:xfrm>
          <a:prstGeom prst="rect">
            <a:avLst/>
          </a:prstGeom>
          <a:noFill/>
        </p:spPr>
        <p:txBody>
          <a:bodyPr wrap="square" rtlCol="0">
            <a:spAutoFit/>
          </a:bodyPr>
          <a:lstStyle/>
          <a:p>
            <a:pPr algn="ctr"/>
            <a:r>
              <a:rPr lang="en-GB" sz="5400" b="1" dirty="0">
                <a:solidFill>
                  <a:schemeClr val="accent1">
                    <a:lumMod val="50000"/>
                  </a:schemeClr>
                </a:solidFill>
                <a:effectLst>
                  <a:outerShdw blurRad="50800" dist="38100" algn="l" rotWithShape="0">
                    <a:prstClr val="black">
                      <a:alpha val="40000"/>
                    </a:prstClr>
                  </a:outerShdw>
                </a:effectLst>
                <a:latin typeface="Adamsky SF" pitchFamily="2" charset="0"/>
              </a:rPr>
              <a:t>Year 12/13</a:t>
            </a:r>
          </a:p>
          <a:p>
            <a:pPr algn="ctr"/>
            <a:r>
              <a:rPr lang="en-GB" sz="5400" b="1" dirty="0">
                <a:solidFill>
                  <a:schemeClr val="accent1">
                    <a:lumMod val="50000"/>
                  </a:schemeClr>
                </a:solidFill>
                <a:effectLst>
                  <a:outerShdw blurRad="50800" dist="38100" algn="l" rotWithShape="0">
                    <a:prstClr val="black">
                      <a:alpha val="40000"/>
                    </a:prstClr>
                  </a:outerShdw>
                </a:effectLst>
                <a:latin typeface="Adamsky SF" pitchFamily="2" charset="0"/>
              </a:rPr>
              <a:t>Information Evening</a:t>
            </a:r>
          </a:p>
          <a:p>
            <a:pPr algn="ctr"/>
            <a:r>
              <a:rPr lang="en-GB" sz="4000" b="1" dirty="0">
                <a:solidFill>
                  <a:schemeClr val="accent1">
                    <a:lumMod val="50000"/>
                  </a:schemeClr>
                </a:solidFill>
                <a:effectLst>
                  <a:outerShdw blurRad="50800" dist="38100" algn="l" rotWithShape="0">
                    <a:prstClr val="black">
                      <a:alpha val="40000"/>
                    </a:prstClr>
                  </a:outerShdw>
                </a:effectLst>
                <a:latin typeface="Adamsky SF" pitchFamily="2" charset="0"/>
              </a:rPr>
              <a:t>November 2021</a:t>
            </a:r>
            <a:endParaRPr lang="en-GB" sz="4400" b="1" dirty="0">
              <a:solidFill>
                <a:schemeClr val="accent1">
                  <a:lumMod val="50000"/>
                </a:schemeClr>
              </a:solidFill>
              <a:effectLst>
                <a:outerShdw blurRad="50800" dist="38100" algn="l" rotWithShape="0">
                  <a:prstClr val="black">
                    <a:alpha val="40000"/>
                  </a:prstClr>
                </a:outerShdw>
              </a:effectLst>
              <a:latin typeface="Adamsky SF" pitchFamily="2" charset="0"/>
            </a:endParaRPr>
          </a:p>
          <a:p>
            <a:pPr algn="ctr"/>
            <a:r>
              <a:rPr lang="en-GB" sz="3600" b="1" dirty="0">
                <a:solidFill>
                  <a:srgbClr val="C00000"/>
                </a:solidFill>
                <a:effectLst>
                  <a:outerShdw blurRad="50800" dist="38100" algn="l" rotWithShape="0">
                    <a:prstClr val="black">
                      <a:alpha val="40000"/>
                    </a:prstClr>
                  </a:outerShdw>
                </a:effectLst>
                <a:latin typeface="Adamsky SF" pitchFamily="2" charset="0"/>
              </a:rPr>
              <a:t>AS/A Level Religious Studies</a:t>
            </a:r>
          </a:p>
          <a:p>
            <a:pPr algn="ctr"/>
            <a:r>
              <a:rPr lang="en-GB" sz="3600" b="1" dirty="0">
                <a:solidFill>
                  <a:srgbClr val="C00000"/>
                </a:solidFill>
                <a:effectLst>
                  <a:outerShdw blurRad="50800" dist="38100" algn="l" rotWithShape="0">
                    <a:prstClr val="black">
                      <a:alpha val="40000"/>
                    </a:prstClr>
                  </a:outerShdw>
                </a:effectLst>
                <a:latin typeface="Adamsky SF" pitchFamily="2" charset="0"/>
              </a:rPr>
              <a:t> UG/</a:t>
            </a:r>
            <a:r>
              <a:rPr lang="en-GB" sz="3600" b="1" dirty="0" err="1">
                <a:solidFill>
                  <a:srgbClr val="C00000"/>
                </a:solidFill>
                <a:effectLst>
                  <a:outerShdw blurRad="50800" dist="38100" algn="l" rotWithShape="0">
                    <a:prstClr val="black">
                      <a:alpha val="40000"/>
                    </a:prstClr>
                  </a:outerShdw>
                </a:effectLst>
                <a:latin typeface="Adamsky SF" pitchFamily="2" charset="0"/>
              </a:rPr>
              <a:t>Safon</a:t>
            </a:r>
            <a:r>
              <a:rPr lang="en-GB" sz="3600" b="1" dirty="0">
                <a:solidFill>
                  <a:srgbClr val="C00000"/>
                </a:solidFill>
                <a:effectLst>
                  <a:outerShdw blurRad="50800" dist="38100" algn="l" rotWithShape="0">
                    <a:prstClr val="black">
                      <a:alpha val="40000"/>
                    </a:prstClr>
                  </a:outerShdw>
                </a:effectLst>
                <a:latin typeface="Adamsky SF" pitchFamily="2" charset="0"/>
              </a:rPr>
              <a:t> </a:t>
            </a:r>
            <a:r>
              <a:rPr lang="en-GB" sz="3600" b="1" dirty="0" err="1">
                <a:solidFill>
                  <a:srgbClr val="C00000"/>
                </a:solidFill>
                <a:effectLst>
                  <a:outerShdw blurRad="50800" dist="38100" algn="l" rotWithShape="0">
                    <a:prstClr val="black">
                      <a:alpha val="40000"/>
                    </a:prstClr>
                  </a:outerShdw>
                </a:effectLst>
                <a:latin typeface="Adamsky SF" pitchFamily="2" charset="0"/>
              </a:rPr>
              <a:t>Uwch</a:t>
            </a:r>
            <a:endParaRPr lang="en-GB" sz="3600" b="1" dirty="0">
              <a:solidFill>
                <a:srgbClr val="C00000"/>
              </a:solidFill>
              <a:effectLst>
                <a:outerShdw blurRad="50800" dist="38100" algn="l" rotWithShape="0">
                  <a:prstClr val="black">
                    <a:alpha val="40000"/>
                  </a:prstClr>
                </a:outerShdw>
              </a:effectLst>
              <a:latin typeface="Adamsky SF" pitchFamily="2" charset="0"/>
            </a:endParaRPr>
          </a:p>
          <a:p>
            <a:pPr algn="ctr"/>
            <a:r>
              <a:rPr lang="en-GB" sz="3600" b="1" dirty="0" err="1">
                <a:solidFill>
                  <a:srgbClr val="C00000"/>
                </a:solidFill>
                <a:effectLst>
                  <a:outerShdw blurRad="50800" dist="38100" algn="l" rotWithShape="0">
                    <a:prstClr val="black">
                      <a:alpha val="40000"/>
                    </a:prstClr>
                  </a:outerShdw>
                </a:effectLst>
                <a:latin typeface="Adamsky SF" pitchFamily="2" charset="0"/>
              </a:rPr>
              <a:t>Astudiaethau</a:t>
            </a:r>
            <a:r>
              <a:rPr lang="en-GB" sz="3600" b="1" dirty="0">
                <a:solidFill>
                  <a:srgbClr val="C00000"/>
                </a:solidFill>
                <a:effectLst>
                  <a:outerShdw blurRad="50800" dist="38100" algn="l" rotWithShape="0">
                    <a:prstClr val="black">
                      <a:alpha val="40000"/>
                    </a:prstClr>
                  </a:outerShdw>
                </a:effectLst>
                <a:latin typeface="Adamsky SF" pitchFamily="2" charset="0"/>
              </a:rPr>
              <a:t> </a:t>
            </a:r>
            <a:r>
              <a:rPr lang="en-GB" sz="3600" b="1" dirty="0" err="1">
                <a:solidFill>
                  <a:srgbClr val="C00000"/>
                </a:solidFill>
                <a:effectLst>
                  <a:outerShdw blurRad="50800" dist="38100" algn="l" rotWithShape="0">
                    <a:prstClr val="black">
                      <a:alpha val="40000"/>
                    </a:prstClr>
                  </a:outerShdw>
                </a:effectLst>
                <a:latin typeface="Adamsky SF" pitchFamily="2" charset="0"/>
              </a:rPr>
              <a:t>Crefyddol</a:t>
            </a:r>
            <a:endParaRPr lang="en-GB" sz="3600" b="1" dirty="0">
              <a:solidFill>
                <a:srgbClr val="C00000"/>
              </a:solidFill>
              <a:effectLst>
                <a:outerShdw blurRad="50800" dist="38100" algn="l" rotWithShape="0">
                  <a:prstClr val="black">
                    <a:alpha val="40000"/>
                  </a:prstClr>
                </a:outerShdw>
              </a:effectLst>
              <a:latin typeface="Adamsky SF" pitchFamily="2" charset="0"/>
            </a:endParaRPr>
          </a:p>
        </p:txBody>
      </p:sp>
      <p:sp>
        <p:nvSpPr>
          <p:cNvPr id="21" name="Rectangle 20">
            <a:extLst>
              <a:ext uri="{FF2B5EF4-FFF2-40B4-BE49-F238E27FC236}">
                <a16:creationId xmlns:a16="http://schemas.microsoft.com/office/drawing/2014/main" id="{16391BF3-3538-4E04-9EEF-75877D2BB5C3}"/>
              </a:ext>
            </a:extLst>
          </p:cNvPr>
          <p:cNvSpPr/>
          <p:nvPr/>
        </p:nvSpPr>
        <p:spPr>
          <a:xfrm>
            <a:off x="2899722" y="1409938"/>
            <a:ext cx="4353694" cy="584775"/>
          </a:xfrm>
          <a:prstGeom prst="rect">
            <a:avLst/>
          </a:prstGeom>
          <a:solidFill>
            <a:schemeClr val="bg1"/>
          </a:solidFill>
        </p:spPr>
        <p:txBody>
          <a:bodyPr wrap="square" lIns="91440" tIns="45720" rIns="91440" bIns="45720">
            <a:spAutoFit/>
          </a:bodyPr>
          <a:lstStyle/>
          <a:p>
            <a:pPr algn="ctr"/>
            <a:r>
              <a:rPr lang="en-US" sz="3200" b="1" cap="none" spc="50" dirty="0" err="1">
                <a:ln w="9525" cmpd="sng">
                  <a:solidFill>
                    <a:srgbClr val="FFC000"/>
                  </a:solidFill>
                  <a:prstDash val="solid"/>
                </a:ln>
                <a:solidFill>
                  <a:schemeClr val="accent1">
                    <a:lumMod val="50000"/>
                  </a:schemeClr>
                </a:solidFill>
                <a:effectLst>
                  <a:glow rad="38100">
                    <a:schemeClr val="accent1">
                      <a:alpha val="40000"/>
                    </a:schemeClr>
                  </a:glow>
                </a:effectLst>
              </a:rPr>
              <a:t>Cydweithio</a:t>
            </a:r>
            <a:r>
              <a:rPr lang="en-US" sz="3200" b="1" cap="none" spc="50" dirty="0">
                <a:ln w="9525" cmpd="sng">
                  <a:solidFill>
                    <a:srgbClr val="FFC000"/>
                  </a:solidFill>
                  <a:prstDash val="solid"/>
                </a:ln>
                <a:solidFill>
                  <a:schemeClr val="accent1">
                    <a:lumMod val="50000"/>
                  </a:schemeClr>
                </a:solidFill>
                <a:effectLst>
                  <a:glow rad="38100">
                    <a:schemeClr val="accent1">
                      <a:alpha val="40000"/>
                    </a:schemeClr>
                  </a:glow>
                </a:effectLst>
              </a:rPr>
              <a:t> a </a:t>
            </a:r>
            <a:r>
              <a:rPr lang="en-US" sz="3200" b="1" cap="none" spc="50" dirty="0" err="1">
                <a:ln w="9525" cmpd="sng">
                  <a:solidFill>
                    <a:srgbClr val="FFC000"/>
                  </a:solidFill>
                  <a:prstDash val="solid"/>
                </a:ln>
                <a:solidFill>
                  <a:schemeClr val="accent1">
                    <a:lumMod val="50000"/>
                  </a:schemeClr>
                </a:solidFill>
                <a:effectLst>
                  <a:glow rad="38100">
                    <a:schemeClr val="accent1">
                      <a:alpha val="40000"/>
                    </a:schemeClr>
                  </a:glow>
                </a:effectLst>
              </a:rPr>
              <a:t>Chyflawni</a:t>
            </a:r>
            <a:endParaRPr lang="en-US" sz="3200" b="1" cap="none" spc="50" dirty="0">
              <a:ln w="9525" cmpd="sng">
                <a:solidFill>
                  <a:srgbClr val="FFC000"/>
                </a:solidFill>
                <a:prstDash val="solid"/>
              </a:ln>
              <a:solidFill>
                <a:schemeClr val="accent1">
                  <a:lumMod val="50000"/>
                </a:schemeClr>
              </a:solidFill>
              <a:effectLst>
                <a:glow rad="38100">
                  <a:schemeClr val="accent1">
                    <a:alpha val="40000"/>
                  </a:schemeClr>
                </a:glow>
              </a:effectLst>
            </a:endParaRPr>
          </a:p>
        </p:txBody>
      </p:sp>
      <p:pic>
        <p:nvPicPr>
          <p:cNvPr id="4" name="Audio 3">
            <a:hlinkClick r:id="" action="ppaction://media"/>
            <a:extLst>
              <a:ext uri="{FF2B5EF4-FFF2-40B4-BE49-F238E27FC236}">
                <a16:creationId xmlns:a16="http://schemas.microsoft.com/office/drawing/2014/main" id="{C5A1F54F-0C92-4895-9E16-77E8C56BA29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98773288"/>
      </p:ext>
    </p:extLst>
  </p:cSld>
  <p:clrMapOvr>
    <a:masterClrMapping/>
  </p:clrMapOvr>
  <mc:AlternateContent xmlns:mc="http://schemas.openxmlformats.org/markup-compatibility/2006">
    <mc:Choice xmlns:p14="http://schemas.microsoft.com/office/powerpoint/2010/main" Requires="p14">
      <p:transition spd="slow" p14:dur="2000" advTm="16399"/>
    </mc:Choice>
    <mc:Fallback>
      <p:transition spd="slow" advTm="16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Course content and delivery</a:t>
            </a:r>
            <a:r>
              <a:rPr lang="en-GB" dirty="0">
                <a:solidFill>
                  <a:srgbClr val="FFC000"/>
                </a:solidFill>
              </a:rPr>
              <a:t> </a:t>
            </a: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273378" y="1548757"/>
            <a:ext cx="10085446" cy="5078286"/>
          </a:xfrm>
        </p:spPr>
        <p:txBody>
          <a:bodyPr/>
          <a:lstStyle/>
          <a:p>
            <a:pPr marL="0" indent="0">
              <a:buNone/>
            </a:pPr>
            <a:r>
              <a:rPr lang="en-GB" dirty="0"/>
              <a:t>Give a brief outline of the course content and the method of delivery over the 1 – 2 years</a:t>
            </a:r>
          </a:p>
          <a:p>
            <a:pPr marL="0" indent="0">
              <a:buNone/>
            </a:pPr>
            <a:r>
              <a:rPr lang="en-GB" dirty="0">
                <a:solidFill>
                  <a:srgbClr val="0070C0"/>
                </a:solidFill>
              </a:rPr>
              <a:t>The course is delivered over 2 years. Pupils study:</a:t>
            </a:r>
          </a:p>
          <a:p>
            <a:pPr marL="0" indent="0">
              <a:buNone/>
            </a:pPr>
            <a:endParaRPr lang="en-GB" dirty="0"/>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Table 2">
            <a:extLst>
              <a:ext uri="{FF2B5EF4-FFF2-40B4-BE49-F238E27FC236}">
                <a16:creationId xmlns:a16="http://schemas.microsoft.com/office/drawing/2014/main" id="{5BA64986-5D84-47E4-B131-207EB458A54B}"/>
              </a:ext>
            </a:extLst>
          </p:cNvPr>
          <p:cNvGraphicFramePr>
            <a:graphicFrameLocks noGrp="1"/>
          </p:cNvGraphicFramePr>
          <p:nvPr>
            <p:extLst>
              <p:ext uri="{D42A27DB-BD31-4B8C-83A1-F6EECF244321}">
                <p14:modId xmlns:p14="http://schemas.microsoft.com/office/powerpoint/2010/main" val="3732526973"/>
              </p:ext>
            </p:extLst>
          </p:nvPr>
        </p:nvGraphicFramePr>
        <p:xfrm>
          <a:off x="1178351" y="3531640"/>
          <a:ext cx="8143449" cy="2565400"/>
        </p:xfrm>
        <a:graphic>
          <a:graphicData uri="http://schemas.openxmlformats.org/drawingml/2006/table">
            <a:tbl>
              <a:tblPr firstRow="1" bandRow="1">
                <a:tableStyleId>{5C22544A-7EE6-4342-B048-85BDC9FD1C3A}</a:tableStyleId>
              </a:tblPr>
              <a:tblGrid>
                <a:gridCol w="4079449">
                  <a:extLst>
                    <a:ext uri="{9D8B030D-6E8A-4147-A177-3AD203B41FA5}">
                      <a16:colId xmlns:a16="http://schemas.microsoft.com/office/drawing/2014/main" val="1525670669"/>
                    </a:ext>
                  </a:extLst>
                </a:gridCol>
                <a:gridCol w="4064000">
                  <a:extLst>
                    <a:ext uri="{9D8B030D-6E8A-4147-A177-3AD203B41FA5}">
                      <a16:colId xmlns:a16="http://schemas.microsoft.com/office/drawing/2014/main" val="2922530513"/>
                    </a:ext>
                  </a:extLst>
                </a:gridCol>
              </a:tblGrid>
              <a:tr h="370840">
                <a:tc>
                  <a:txBody>
                    <a:bodyPr/>
                    <a:lstStyle/>
                    <a:p>
                      <a:r>
                        <a:rPr lang="en-GB" b="1" dirty="0">
                          <a:solidFill>
                            <a:schemeClr val="accent1"/>
                          </a:solidFill>
                        </a:rPr>
                        <a:t>Year 1 (AS Level) = 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b="1" dirty="0">
                          <a:solidFill>
                            <a:schemeClr val="accent1"/>
                          </a:solidFill>
                        </a:rPr>
                        <a:t>Year 2 (A Level) = 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597012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chemeClr val="accent1"/>
                          </a:solidFill>
                          <a:latin typeface="Arial" panose="020B0604020202020204" pitchFamily="34" charset="0"/>
                          <a:cs typeface="Arial" panose="020B0604020202020204" pitchFamily="34" charset="0"/>
                        </a:rPr>
                        <a:t>1. An Introduction to the Study of Religion – Buddhism.</a:t>
                      </a:r>
                      <a:endParaRPr lang="en-GB" dirty="0">
                        <a:solidFill>
                          <a:schemeClr val="accent1"/>
                        </a:solidFill>
                        <a:latin typeface="Arial" panose="020B0604020202020204" pitchFamily="34" charset="0"/>
                        <a:cs typeface="Arial" panose="020B0604020202020204" pitchFamily="34" charset="0"/>
                      </a:endParaRPr>
                    </a:p>
                    <a:p>
                      <a:endParaRPr lang="en-GB" b="1" dirty="0">
                        <a:solidFill>
                          <a:schemeClr val="accent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b="1" dirty="0">
                          <a:solidFill>
                            <a:schemeClr val="accent1"/>
                          </a:solidFill>
                          <a:latin typeface="Arial" panose="020B0604020202020204" pitchFamily="34" charset="0"/>
                          <a:cs typeface="Arial" panose="020B0604020202020204" pitchFamily="34" charset="0"/>
                        </a:rPr>
                        <a:t>3. Study of Religion - Buddhism</a:t>
                      </a:r>
                      <a:endParaRPr lang="en-GB" b="1" dirty="0">
                        <a:solidFill>
                          <a:schemeClr val="accent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9697207"/>
                  </a:ext>
                </a:extLst>
              </a:tr>
              <a:tr h="37084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chemeClr val="accent1"/>
                          </a:solidFill>
                          <a:latin typeface="Arial" panose="020B0604020202020204" pitchFamily="34" charset="0"/>
                          <a:cs typeface="Arial" panose="020B0604020202020204" pitchFamily="34" charset="0"/>
                        </a:rPr>
                        <a:t>2. An Introduction to the Religion and Ethics and Philosophy of Religion</a:t>
                      </a:r>
                      <a:r>
                        <a:rPr lang="en-GB" b="1" dirty="0">
                          <a:latin typeface="Arial" panose="020B0604020202020204" pitchFamily="34" charset="0"/>
                          <a:cs typeface="Arial" panose="020B0604020202020204" pitchFamily="34" charset="0"/>
                        </a:rPr>
                        <a:t>.</a:t>
                      </a:r>
                    </a:p>
                    <a:p>
                      <a:endParaRPr lang="en-GB" b="1" dirty="0">
                        <a:solidFill>
                          <a:schemeClr val="accent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b="1" dirty="0">
                          <a:solidFill>
                            <a:schemeClr val="accent1"/>
                          </a:solidFill>
                          <a:latin typeface="Arial" panose="020B0604020202020204" pitchFamily="34" charset="0"/>
                          <a:cs typeface="Arial" panose="020B0604020202020204" pitchFamily="34" charset="0"/>
                        </a:rPr>
                        <a:t>4. Religion and Ethics.</a:t>
                      </a:r>
                    </a:p>
                    <a:p>
                      <a:endParaRPr lang="en-GB" b="1" dirty="0">
                        <a:solidFill>
                          <a:schemeClr val="accent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970722"/>
                  </a:ext>
                </a:extLst>
              </a:tr>
              <a:tr h="370840">
                <a:tc vMerge="1">
                  <a:txBody>
                    <a:bodyPr/>
                    <a:lstStyle/>
                    <a:p>
                      <a:endParaRPr lang="en-GB" b="1" dirty="0">
                        <a:solidFill>
                          <a:schemeClr val="accent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b="1" dirty="0">
                          <a:solidFill>
                            <a:schemeClr val="accent1"/>
                          </a:solidFill>
                          <a:latin typeface="Arial" panose="020B0604020202020204" pitchFamily="34" charset="0"/>
                          <a:cs typeface="Arial" panose="020B0604020202020204" pitchFamily="34" charset="0"/>
                        </a:rPr>
                        <a:t>6. Philosophy of Religion.</a:t>
                      </a:r>
                    </a:p>
                    <a:p>
                      <a:endParaRPr lang="en-GB" b="1" dirty="0">
                        <a:solidFill>
                          <a:schemeClr val="accent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0908634"/>
                  </a:ext>
                </a:extLst>
              </a:tr>
            </a:tbl>
          </a:graphicData>
        </a:graphic>
      </p:graphicFrame>
      <p:pic>
        <p:nvPicPr>
          <p:cNvPr id="7" name="Audio 6">
            <a:hlinkClick r:id="" action="ppaction://media"/>
            <a:extLst>
              <a:ext uri="{FF2B5EF4-FFF2-40B4-BE49-F238E27FC236}">
                <a16:creationId xmlns:a16="http://schemas.microsoft.com/office/drawing/2014/main" id="{8D1092EE-148F-473A-A17D-504602685EA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86927404"/>
      </p:ext>
    </p:extLst>
  </p:cSld>
  <p:clrMapOvr>
    <a:masterClrMapping/>
  </p:clrMapOvr>
  <mc:AlternateContent xmlns:mc="http://schemas.openxmlformats.org/markup-compatibility/2006">
    <mc:Choice xmlns:p14="http://schemas.microsoft.com/office/powerpoint/2010/main" Requires="p14">
      <p:transition spd="slow" p14:dur="2000" advTm="48336"/>
    </mc:Choice>
    <mc:Fallback>
      <p:transition spd="slow" advTm="48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Course content and delivery</a:t>
            </a:r>
            <a:r>
              <a:rPr lang="en-GB" dirty="0">
                <a:solidFill>
                  <a:srgbClr val="FFC000"/>
                </a:solidFill>
              </a:rPr>
              <a:t> </a:t>
            </a: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F6EC995D-410D-4F26-96AA-6DD2BDE714C9}"/>
              </a:ext>
            </a:extLst>
          </p:cNvPr>
          <p:cNvSpPr txBox="1"/>
          <p:nvPr/>
        </p:nvSpPr>
        <p:spPr>
          <a:xfrm>
            <a:off x="1635718" y="1507034"/>
            <a:ext cx="6985262" cy="584775"/>
          </a:xfrm>
          <a:prstGeom prst="rect">
            <a:avLst/>
          </a:prstGeom>
          <a:noFill/>
        </p:spPr>
        <p:txBody>
          <a:bodyPr wrap="square" rtlCol="0">
            <a:spAutoFit/>
          </a:bodyPr>
          <a:lstStyle/>
          <a:p>
            <a:pPr algn="ctr"/>
            <a:r>
              <a:rPr lang="en-GB" sz="3200" b="1" u="sng" dirty="0"/>
              <a:t>Course content Year 1 – AS Level</a:t>
            </a:r>
          </a:p>
        </p:txBody>
      </p:sp>
      <p:pic>
        <p:nvPicPr>
          <p:cNvPr id="16" name="Picture 15">
            <a:extLst>
              <a:ext uri="{FF2B5EF4-FFF2-40B4-BE49-F238E27FC236}">
                <a16:creationId xmlns:a16="http://schemas.microsoft.com/office/drawing/2014/main" id="{E0589ADF-F43F-4144-B92E-6A23328C3BF3}"/>
              </a:ext>
            </a:extLst>
          </p:cNvPr>
          <p:cNvPicPr>
            <a:picLocks noChangeAspect="1"/>
          </p:cNvPicPr>
          <p:nvPr/>
        </p:nvPicPr>
        <p:blipFill>
          <a:blip r:embed="rId9"/>
          <a:stretch>
            <a:fillRect/>
          </a:stretch>
        </p:blipFill>
        <p:spPr>
          <a:xfrm>
            <a:off x="1414022" y="2273879"/>
            <a:ext cx="7832172" cy="4124325"/>
          </a:xfrm>
          <a:prstGeom prst="rect">
            <a:avLst/>
          </a:prstGeom>
        </p:spPr>
      </p:pic>
      <p:pic>
        <p:nvPicPr>
          <p:cNvPr id="17" name="Audio 16">
            <a:hlinkClick r:id="" action="ppaction://media"/>
            <a:extLst>
              <a:ext uri="{FF2B5EF4-FFF2-40B4-BE49-F238E27FC236}">
                <a16:creationId xmlns:a16="http://schemas.microsoft.com/office/drawing/2014/main" id="{7764757B-E0B1-404E-A8A0-8C0BBFE560B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09800941"/>
      </p:ext>
    </p:extLst>
  </p:cSld>
  <p:clrMapOvr>
    <a:masterClrMapping/>
  </p:clrMapOvr>
  <mc:AlternateContent xmlns:mc="http://schemas.openxmlformats.org/markup-compatibility/2006">
    <mc:Choice xmlns:p14="http://schemas.microsoft.com/office/powerpoint/2010/main" Requires="p14">
      <p:transition spd="slow" p14:dur="2000" advTm="67052"/>
    </mc:Choice>
    <mc:Fallback>
      <p:transition spd="slow" advTm="67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Course content and delivery</a:t>
            </a:r>
            <a:r>
              <a:rPr lang="en-GB" dirty="0">
                <a:solidFill>
                  <a:srgbClr val="FFC000"/>
                </a:solidFill>
              </a:rPr>
              <a:t> </a:t>
            </a: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F6EC995D-410D-4F26-96AA-6DD2BDE714C9}"/>
              </a:ext>
            </a:extLst>
          </p:cNvPr>
          <p:cNvSpPr txBox="1"/>
          <p:nvPr/>
        </p:nvSpPr>
        <p:spPr>
          <a:xfrm>
            <a:off x="1390621" y="1522184"/>
            <a:ext cx="6985262" cy="584775"/>
          </a:xfrm>
          <a:prstGeom prst="rect">
            <a:avLst/>
          </a:prstGeom>
          <a:noFill/>
        </p:spPr>
        <p:txBody>
          <a:bodyPr wrap="square" rtlCol="0">
            <a:spAutoFit/>
          </a:bodyPr>
          <a:lstStyle/>
          <a:p>
            <a:pPr algn="ctr"/>
            <a:r>
              <a:rPr lang="en-GB" sz="3200" b="1" u="sng" dirty="0"/>
              <a:t>Course content Year 2 – A Level</a:t>
            </a:r>
          </a:p>
        </p:txBody>
      </p:sp>
      <p:pic>
        <p:nvPicPr>
          <p:cNvPr id="3" name="Picture 2">
            <a:extLst>
              <a:ext uri="{FF2B5EF4-FFF2-40B4-BE49-F238E27FC236}">
                <a16:creationId xmlns:a16="http://schemas.microsoft.com/office/drawing/2014/main" id="{FE4740FC-AE57-4164-A011-9A64ADA0ECF7}"/>
              </a:ext>
            </a:extLst>
          </p:cNvPr>
          <p:cNvPicPr>
            <a:picLocks noChangeAspect="1"/>
          </p:cNvPicPr>
          <p:nvPr/>
        </p:nvPicPr>
        <p:blipFill>
          <a:blip r:embed="rId9"/>
          <a:stretch>
            <a:fillRect/>
          </a:stretch>
        </p:blipFill>
        <p:spPr>
          <a:xfrm>
            <a:off x="1887392" y="2304179"/>
            <a:ext cx="7595973" cy="3961821"/>
          </a:xfrm>
          <a:prstGeom prst="rect">
            <a:avLst/>
          </a:prstGeom>
        </p:spPr>
      </p:pic>
      <p:sp>
        <p:nvSpPr>
          <p:cNvPr id="7" name="TextBox 6">
            <a:extLst>
              <a:ext uri="{FF2B5EF4-FFF2-40B4-BE49-F238E27FC236}">
                <a16:creationId xmlns:a16="http://schemas.microsoft.com/office/drawing/2014/main" id="{2E226F30-6E5F-4A99-B7DC-A2DD7763E8CE}"/>
              </a:ext>
            </a:extLst>
          </p:cNvPr>
          <p:cNvSpPr txBox="1"/>
          <p:nvPr/>
        </p:nvSpPr>
        <p:spPr>
          <a:xfrm>
            <a:off x="7701699" y="2325052"/>
            <a:ext cx="2111604" cy="4042080"/>
          </a:xfrm>
          <a:prstGeom prst="rect">
            <a:avLst/>
          </a:prstGeom>
          <a:solidFill>
            <a:schemeClr val="bg1"/>
          </a:solidFill>
        </p:spPr>
        <p:txBody>
          <a:bodyPr wrap="square" rtlCol="0">
            <a:spAutoFit/>
          </a:bodyPr>
          <a:lstStyle/>
          <a:p>
            <a:endParaRPr lang="en-GB" dirty="0"/>
          </a:p>
        </p:txBody>
      </p:sp>
      <p:pic>
        <p:nvPicPr>
          <p:cNvPr id="8" name="Audio 7">
            <a:hlinkClick r:id="" action="ppaction://media"/>
            <a:extLst>
              <a:ext uri="{FF2B5EF4-FFF2-40B4-BE49-F238E27FC236}">
                <a16:creationId xmlns:a16="http://schemas.microsoft.com/office/drawing/2014/main" id="{FF9FE937-319C-46CA-8E60-C4E3271E162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60970011"/>
      </p:ext>
    </p:extLst>
  </p:cSld>
  <p:clrMapOvr>
    <a:masterClrMapping/>
  </p:clrMapOvr>
  <mc:AlternateContent xmlns:mc="http://schemas.openxmlformats.org/markup-compatibility/2006">
    <mc:Choice xmlns:p14="http://schemas.microsoft.com/office/powerpoint/2010/main" Requires="p14">
      <p:transition spd="slow" p14:dur="2000" advTm="71804"/>
    </mc:Choice>
    <mc:Fallback>
      <p:transition spd="slow" advTm="71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Assessment</a:t>
            </a:r>
            <a:endParaRPr lang="en-GB" dirty="0">
              <a:solidFill>
                <a:srgbClr val="FFC000"/>
              </a:solidFill>
            </a:endParaRP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127688" y="1448553"/>
            <a:ext cx="10231135" cy="5263332"/>
          </a:xfrm>
        </p:spPr>
        <p:txBody>
          <a:bodyPr>
            <a:normAutofit/>
          </a:bodyPr>
          <a:lstStyle/>
          <a:p>
            <a:pPr marL="0" indent="0">
              <a:buNone/>
            </a:pPr>
            <a:r>
              <a:rPr lang="en-GB" sz="2400" dirty="0"/>
              <a:t>How is the course assessed?</a:t>
            </a:r>
          </a:p>
          <a:p>
            <a:pPr marL="0" indent="0">
              <a:buNone/>
            </a:pPr>
            <a:r>
              <a:rPr lang="en-GB" sz="2400" dirty="0">
                <a:solidFill>
                  <a:srgbClr val="0070C0"/>
                </a:solidFill>
              </a:rPr>
              <a:t>Each theme is weighted as a percentage of the total mark.</a:t>
            </a:r>
          </a:p>
          <a:p>
            <a:pPr marL="0" indent="0">
              <a:buNone/>
            </a:pPr>
            <a:r>
              <a:rPr lang="en-GB" sz="2400" dirty="0">
                <a:solidFill>
                  <a:srgbClr val="0070C0"/>
                </a:solidFill>
              </a:rPr>
              <a:t>Each AS Level Unit has a different weighting: Unit 1 = 15% &amp; Unit 2 = 25%</a:t>
            </a:r>
          </a:p>
          <a:p>
            <a:pPr marL="0" indent="0">
              <a:buNone/>
            </a:pPr>
            <a:r>
              <a:rPr lang="en-GB" sz="2400" dirty="0">
                <a:solidFill>
                  <a:srgbClr val="0070C0"/>
                </a:solidFill>
              </a:rPr>
              <a:t>Each A Level Unit has an equal weighting of 20%.</a:t>
            </a:r>
          </a:p>
          <a:p>
            <a:pPr marL="0" indent="0">
              <a:buNone/>
            </a:pPr>
            <a:r>
              <a:rPr lang="en-GB" sz="2400" dirty="0"/>
              <a:t>When will the assessments take place?</a:t>
            </a:r>
          </a:p>
          <a:p>
            <a:pPr marL="0" indent="0">
              <a:buNone/>
            </a:pPr>
            <a:r>
              <a:rPr lang="en-GB" sz="2400" dirty="0">
                <a:solidFill>
                  <a:srgbClr val="0070C0"/>
                </a:solidFill>
              </a:rPr>
              <a:t>AS Level papers are sat at the end of Year 12 and A Level papers are sat at the end of Year 13.  Pupils will have the opportunity to resit the AS papers at the end of Year 13.</a:t>
            </a:r>
          </a:p>
          <a:p>
            <a:pPr marL="0" indent="0">
              <a:buNone/>
            </a:pPr>
            <a:r>
              <a:rPr lang="en-GB" sz="2400" dirty="0"/>
              <a:t>What preparation needs to be done beforehand? </a:t>
            </a:r>
          </a:p>
          <a:p>
            <a:pPr marL="0" indent="0">
              <a:buNone/>
            </a:pPr>
            <a:r>
              <a:rPr lang="en-GB" sz="2400" dirty="0">
                <a:solidFill>
                  <a:srgbClr val="0070C0"/>
                </a:solidFill>
              </a:rPr>
              <a:t>Pupils will need to practice past paper questions and thoroughly revise key topics in preparation for both exams. There is no coursework element.</a:t>
            </a:r>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Audio 11">
            <a:hlinkClick r:id="" action="ppaction://media"/>
            <a:extLst>
              <a:ext uri="{FF2B5EF4-FFF2-40B4-BE49-F238E27FC236}">
                <a16:creationId xmlns:a16="http://schemas.microsoft.com/office/drawing/2014/main" id="{0CA536C3-705A-4F96-99EC-7212FEDACF7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1739640"/>
      </p:ext>
    </p:extLst>
  </p:cSld>
  <p:clrMapOvr>
    <a:masterClrMapping/>
  </p:clrMapOvr>
  <mc:AlternateContent xmlns:mc="http://schemas.openxmlformats.org/markup-compatibility/2006">
    <mc:Choice xmlns:p14="http://schemas.microsoft.com/office/powerpoint/2010/main" Requires="p14">
      <p:transition spd="slow" p14:dur="2000" advTm="230874"/>
    </mc:Choice>
    <mc:Fallback>
      <p:transition spd="slow" advTm="230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Skills Development</a:t>
            </a:r>
            <a:endParaRPr lang="en-GB" dirty="0">
              <a:solidFill>
                <a:srgbClr val="FFC000"/>
              </a:solidFill>
            </a:endParaRP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156778" y="1461154"/>
            <a:ext cx="10214404" cy="5326095"/>
          </a:xfrm>
        </p:spPr>
        <p:txBody>
          <a:bodyPr>
            <a:normAutofit lnSpcReduction="10000"/>
          </a:bodyPr>
          <a:lstStyle/>
          <a:p>
            <a:pPr marL="0" indent="0">
              <a:buNone/>
            </a:pPr>
            <a:r>
              <a:rPr lang="en-GB" dirty="0"/>
              <a:t>What skills will pupils develop through studying the course and how will they do this?</a:t>
            </a:r>
          </a:p>
          <a:p>
            <a:pPr marL="0" indent="0">
              <a:buNone/>
            </a:pPr>
            <a:r>
              <a:rPr lang="en-GB" b="1" dirty="0">
                <a:solidFill>
                  <a:srgbClr val="0070C0"/>
                </a:solidFill>
              </a:rPr>
              <a:t>The course is designed to help pupils to:</a:t>
            </a:r>
          </a:p>
          <a:p>
            <a:pPr marL="284400" indent="-285750">
              <a:spcBef>
                <a:spcPts val="0"/>
              </a:spcBef>
            </a:pPr>
            <a:r>
              <a:rPr lang="en-GB" sz="2000" b="1" dirty="0">
                <a:solidFill>
                  <a:schemeClr val="accent1"/>
                </a:solidFill>
              </a:rPr>
              <a:t>understand, interpret and evaluate critically religious concepts, texts and other sources </a:t>
            </a:r>
          </a:p>
          <a:p>
            <a:pPr marL="284400" indent="-285750">
              <a:spcBef>
                <a:spcPts val="0"/>
              </a:spcBef>
            </a:pPr>
            <a:r>
              <a:rPr lang="en-GB" sz="2000" b="1" dirty="0">
                <a:solidFill>
                  <a:schemeClr val="accent1"/>
                </a:solidFill>
              </a:rPr>
              <a:t>construct well informed and reasoned arguments about religion and belief, substantiated by relevant evidence </a:t>
            </a:r>
            <a:endParaRPr lang="en-GB" sz="2200" b="1" dirty="0">
              <a:solidFill>
                <a:schemeClr val="accent1"/>
              </a:solidFill>
            </a:endParaRPr>
          </a:p>
          <a:p>
            <a:pPr marL="285750" indent="-285750">
              <a:spcBef>
                <a:spcPts val="0"/>
              </a:spcBef>
            </a:pPr>
            <a:r>
              <a:rPr lang="en-GB" sz="2000" b="1" dirty="0">
                <a:solidFill>
                  <a:srgbClr val="0070C0"/>
                </a:solidFill>
              </a:rPr>
              <a:t>account for the influence of social, religious and historical factors on developments in the study of religions and beliefs </a:t>
            </a:r>
          </a:p>
          <a:p>
            <a:pPr marL="285750" indent="-285750">
              <a:spcBef>
                <a:spcPts val="0"/>
              </a:spcBef>
            </a:pPr>
            <a:r>
              <a:rPr lang="en-GB" sz="2000" b="1" dirty="0">
                <a:solidFill>
                  <a:srgbClr val="0070C0"/>
                </a:solidFill>
              </a:rPr>
              <a:t>identify, investigate and critically analyse questions, arguments, ideas and issues arising from the study of religion including those of scholars/academics.</a:t>
            </a:r>
          </a:p>
          <a:p>
            <a:pPr marL="0" indent="0">
              <a:buNone/>
            </a:pPr>
            <a:r>
              <a:rPr lang="en-GB" dirty="0"/>
              <a:t>What can they do to practise these skills? </a:t>
            </a:r>
          </a:p>
          <a:p>
            <a:pPr marL="0" indent="0">
              <a:buNone/>
            </a:pPr>
            <a:r>
              <a:rPr lang="en-GB" sz="2000" b="1" dirty="0">
                <a:solidFill>
                  <a:srgbClr val="0070C0"/>
                </a:solidFill>
              </a:rPr>
              <a:t>To practice these skills pupils can engage in debate and discussion in response to world events with friends and family and apply the range of religious, philosophical and ethical views and theories they are studying.</a:t>
            </a:r>
          </a:p>
          <a:p>
            <a:pPr marL="0" indent="0">
              <a:buNone/>
            </a:pPr>
            <a:r>
              <a:rPr lang="en-GB" sz="2000" b="1" dirty="0">
                <a:solidFill>
                  <a:srgbClr val="0070C0"/>
                </a:solidFill>
              </a:rPr>
              <a:t>At times, there are also useful documentaries, films or series that help to support or stretch understanding.</a:t>
            </a:r>
          </a:p>
          <a:p>
            <a:pPr marL="0" indent="0">
              <a:buNone/>
            </a:pPr>
            <a:endParaRPr lang="en-GB" dirty="0"/>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a:extLst>
              <a:ext uri="{FF2B5EF4-FFF2-40B4-BE49-F238E27FC236}">
                <a16:creationId xmlns:a16="http://schemas.microsoft.com/office/drawing/2014/main" id="{36F71F9A-B2EC-41E1-8D36-4229B01DEF0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34243362"/>
      </p:ext>
    </p:extLst>
  </p:cSld>
  <p:clrMapOvr>
    <a:masterClrMapping/>
  </p:clrMapOvr>
  <mc:AlternateContent xmlns:mc="http://schemas.openxmlformats.org/markup-compatibility/2006">
    <mc:Choice xmlns:p14="http://schemas.microsoft.com/office/powerpoint/2010/main" Requires="p14">
      <p:transition spd="slow" p14:dur="2000" advTm="131160"/>
    </mc:Choice>
    <mc:Fallback>
      <p:transition spd="slow" advTm="131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Our Expectations</a:t>
            </a:r>
            <a:endParaRPr lang="en-GB" dirty="0">
              <a:solidFill>
                <a:srgbClr val="FFC000"/>
              </a:solidFill>
            </a:endParaRP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98598" y="1429699"/>
            <a:ext cx="10272584" cy="5282186"/>
          </a:xfrm>
        </p:spPr>
        <p:txBody>
          <a:bodyPr>
            <a:normAutofit lnSpcReduction="10000"/>
          </a:bodyPr>
          <a:lstStyle/>
          <a:p>
            <a:pPr marL="0" indent="0">
              <a:buNone/>
            </a:pPr>
            <a:r>
              <a:rPr lang="en-GB" dirty="0"/>
              <a:t>What is expected of pupils?</a:t>
            </a:r>
          </a:p>
          <a:p>
            <a:pPr marL="0" indent="0">
              <a:buNone/>
            </a:pPr>
            <a:r>
              <a:rPr lang="en-GB" b="1" dirty="0">
                <a:solidFill>
                  <a:srgbClr val="0070C0"/>
                </a:solidFill>
              </a:rPr>
              <a:t>There are high expectations of pupils to:</a:t>
            </a:r>
          </a:p>
          <a:p>
            <a:pPr marL="285750" indent="-285750">
              <a:spcBef>
                <a:spcPts val="0"/>
              </a:spcBef>
              <a:buFont typeface="Wingdings" panose="05000000000000000000" pitchFamily="2" charset="2"/>
              <a:buChar char="Ø"/>
            </a:pPr>
            <a:r>
              <a:rPr lang="en-GB" sz="2400" dirty="0">
                <a:solidFill>
                  <a:schemeClr val="accent1"/>
                </a:solidFill>
              </a:rPr>
              <a:t>develop their interest in a rigorous study of religion and belief and relate it to the wider world </a:t>
            </a:r>
          </a:p>
          <a:p>
            <a:pPr marL="285750" indent="-285750">
              <a:spcBef>
                <a:spcPts val="0"/>
              </a:spcBef>
              <a:buFont typeface="Wingdings" panose="05000000000000000000" pitchFamily="2" charset="2"/>
              <a:buChar char="Ø"/>
            </a:pPr>
            <a:r>
              <a:rPr lang="en-GB" sz="2400" dirty="0">
                <a:solidFill>
                  <a:schemeClr val="accent1"/>
                </a:solidFill>
              </a:rPr>
              <a:t>develop knowledge and understanding appropriate to a specialist study of religion </a:t>
            </a:r>
          </a:p>
          <a:p>
            <a:pPr marL="285750" indent="-285750">
              <a:spcBef>
                <a:spcPts val="0"/>
              </a:spcBef>
              <a:buFont typeface="Wingdings" panose="05000000000000000000" pitchFamily="2" charset="2"/>
              <a:buChar char="Ø"/>
            </a:pPr>
            <a:r>
              <a:rPr lang="en-GB" sz="2400" dirty="0">
                <a:solidFill>
                  <a:schemeClr val="accent1"/>
                </a:solidFill>
              </a:rPr>
              <a:t>develop an understanding and appreciation of religious thought and its contribution to individuals, communities and societies </a:t>
            </a:r>
          </a:p>
          <a:p>
            <a:pPr marL="285750" indent="-285750">
              <a:spcBef>
                <a:spcPts val="0"/>
              </a:spcBef>
              <a:buFont typeface="Wingdings" panose="05000000000000000000" pitchFamily="2" charset="2"/>
              <a:buChar char="Ø"/>
            </a:pPr>
            <a:r>
              <a:rPr lang="en-GB" sz="2400" dirty="0">
                <a:solidFill>
                  <a:schemeClr val="accent1"/>
                </a:solidFill>
              </a:rPr>
              <a:t>adopt an enquiring, critical and reflective approach to the study of religion </a:t>
            </a:r>
          </a:p>
          <a:p>
            <a:pPr marL="285750" indent="-285750">
              <a:spcBef>
                <a:spcPts val="0"/>
              </a:spcBef>
              <a:buFont typeface="Wingdings" panose="05000000000000000000" pitchFamily="2" charset="2"/>
              <a:buChar char="Ø"/>
            </a:pPr>
            <a:r>
              <a:rPr lang="en-GB" sz="2400" dirty="0">
                <a:solidFill>
                  <a:schemeClr val="accent1"/>
                </a:solidFill>
              </a:rPr>
              <a:t>reflect on and develop their own values, opinions and attitudes in the light of their study.</a:t>
            </a:r>
            <a:endParaRPr lang="en-GB" dirty="0"/>
          </a:p>
          <a:p>
            <a:pPr marL="0" indent="0">
              <a:buNone/>
            </a:pPr>
            <a:r>
              <a:rPr lang="en-GB" dirty="0"/>
              <a:t>To produce their best work, pupils should:</a:t>
            </a:r>
          </a:p>
          <a:p>
            <a:pPr>
              <a:spcBef>
                <a:spcPts val="0"/>
              </a:spcBef>
            </a:pPr>
            <a:r>
              <a:rPr lang="en-GB" sz="2400" dirty="0">
                <a:solidFill>
                  <a:srgbClr val="0070C0"/>
                </a:solidFill>
              </a:rPr>
              <a:t>keep up to date with deadlines for classwork and homework</a:t>
            </a:r>
          </a:p>
          <a:p>
            <a:pPr>
              <a:spcBef>
                <a:spcPts val="0"/>
              </a:spcBef>
            </a:pPr>
            <a:r>
              <a:rPr lang="en-GB" sz="2400" dirty="0">
                <a:solidFill>
                  <a:srgbClr val="0070C0"/>
                </a:solidFill>
              </a:rPr>
              <a:t>revise for assessments &amp; practice past paper questions</a:t>
            </a:r>
          </a:p>
          <a:p>
            <a:pPr>
              <a:spcBef>
                <a:spcPts val="0"/>
              </a:spcBef>
            </a:pPr>
            <a:r>
              <a:rPr lang="en-GB" sz="2400" dirty="0">
                <a:solidFill>
                  <a:srgbClr val="0070C0"/>
                </a:solidFill>
              </a:rPr>
              <a:t>keep up to date with news about beliefs and ethics in the wider world.</a:t>
            </a:r>
          </a:p>
          <a:p>
            <a:pPr marL="0" indent="0">
              <a:buNone/>
            </a:pPr>
            <a:endParaRPr lang="en-GB" dirty="0"/>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a:extLst>
              <a:ext uri="{FF2B5EF4-FFF2-40B4-BE49-F238E27FC236}">
                <a16:creationId xmlns:a16="http://schemas.microsoft.com/office/drawing/2014/main" id="{6B7A57E7-00E5-4062-B192-C554B848B58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10285152"/>
      </p:ext>
    </p:extLst>
  </p:cSld>
  <p:clrMapOvr>
    <a:masterClrMapping/>
  </p:clrMapOvr>
  <mc:AlternateContent xmlns:mc="http://schemas.openxmlformats.org/markup-compatibility/2006">
    <mc:Choice xmlns:p14="http://schemas.microsoft.com/office/powerpoint/2010/main" Requires="p14">
      <p:transition spd="slow" p14:dur="2000" advTm="76800"/>
    </mc:Choice>
    <mc:Fallback>
      <p:transition spd="slow" advTm="76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Resources and Support</a:t>
            </a:r>
            <a:endParaRPr lang="en-GB" dirty="0">
              <a:solidFill>
                <a:srgbClr val="FFC000"/>
              </a:solidFill>
            </a:endParaRP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144419" y="1457979"/>
            <a:ext cx="10214404" cy="5235051"/>
          </a:xfrm>
        </p:spPr>
        <p:txBody>
          <a:bodyPr>
            <a:normAutofit/>
          </a:bodyPr>
          <a:lstStyle/>
          <a:p>
            <a:pPr marL="0" indent="0">
              <a:buNone/>
            </a:pPr>
            <a:r>
              <a:rPr lang="en-GB" dirty="0"/>
              <a:t>What resources will you make available to support learning?</a:t>
            </a:r>
          </a:p>
          <a:p>
            <a:pPr marL="0" indent="0">
              <a:lnSpc>
                <a:spcPct val="100000"/>
              </a:lnSpc>
              <a:spcBef>
                <a:spcPts val="0"/>
              </a:spcBef>
              <a:buNone/>
            </a:pPr>
            <a:r>
              <a:rPr lang="en-GB" sz="2400" dirty="0">
                <a:solidFill>
                  <a:srgbClr val="0070C0"/>
                </a:solidFill>
              </a:rPr>
              <a:t>For each section of the paper 1 &amp; 2, students are provided with:</a:t>
            </a:r>
          </a:p>
          <a:p>
            <a:pPr>
              <a:lnSpc>
                <a:spcPct val="100000"/>
              </a:lnSpc>
              <a:spcBef>
                <a:spcPts val="0"/>
              </a:spcBef>
            </a:pPr>
            <a:r>
              <a:rPr lang="en-GB" sz="2400" dirty="0">
                <a:solidFill>
                  <a:srgbClr val="0070C0"/>
                </a:solidFill>
              </a:rPr>
              <a:t>revision booklets</a:t>
            </a:r>
          </a:p>
          <a:p>
            <a:pPr>
              <a:lnSpc>
                <a:spcPct val="100000"/>
              </a:lnSpc>
              <a:spcBef>
                <a:spcPts val="0"/>
              </a:spcBef>
            </a:pPr>
            <a:r>
              <a:rPr lang="en-GB" sz="2400" dirty="0">
                <a:solidFill>
                  <a:srgbClr val="0070C0"/>
                </a:solidFill>
              </a:rPr>
              <a:t>online access to textbook support</a:t>
            </a:r>
          </a:p>
          <a:p>
            <a:pPr>
              <a:lnSpc>
                <a:spcPct val="100000"/>
              </a:lnSpc>
              <a:spcBef>
                <a:spcPts val="0"/>
              </a:spcBef>
            </a:pPr>
            <a:r>
              <a:rPr lang="en-GB" sz="2400" dirty="0">
                <a:solidFill>
                  <a:srgbClr val="0070C0"/>
                </a:solidFill>
              </a:rPr>
              <a:t>teacher prepared handouts</a:t>
            </a:r>
          </a:p>
          <a:p>
            <a:pPr>
              <a:lnSpc>
                <a:spcPct val="100000"/>
              </a:lnSpc>
              <a:spcBef>
                <a:spcPts val="0"/>
              </a:spcBef>
            </a:pPr>
            <a:r>
              <a:rPr lang="en-GB" sz="2400" dirty="0">
                <a:solidFill>
                  <a:srgbClr val="0070C0"/>
                </a:solidFill>
              </a:rPr>
              <a:t>If available, study trips and access to expert speakers.</a:t>
            </a:r>
          </a:p>
          <a:p>
            <a:pPr marL="0" indent="0">
              <a:spcBef>
                <a:spcPts val="0"/>
              </a:spcBef>
              <a:buNone/>
            </a:pPr>
            <a:r>
              <a:rPr lang="en-GB" sz="2400" dirty="0">
                <a:solidFill>
                  <a:srgbClr val="0070C0"/>
                </a:solidFill>
              </a:rPr>
              <a:t>The following WJEC authorised textbooks are available to purchase online at:</a:t>
            </a:r>
          </a:p>
          <a:p>
            <a:pPr marL="0" indent="0">
              <a:spcBef>
                <a:spcPts val="0"/>
              </a:spcBef>
              <a:buNone/>
            </a:pPr>
            <a:r>
              <a:rPr lang="en-GB" sz="2400" dirty="0">
                <a:solidFill>
                  <a:srgbClr val="0070C0"/>
                </a:solidFill>
                <a:hlinkClick r:id="rId6"/>
              </a:rPr>
              <a:t>https://www.illuminatepublishing.com/product-category/religious-studies</a:t>
            </a:r>
            <a:r>
              <a:rPr lang="en-GB" sz="2400" dirty="0">
                <a:solidFill>
                  <a:srgbClr val="0070C0"/>
                </a:solidFill>
              </a:rPr>
              <a:t> </a:t>
            </a:r>
          </a:p>
          <a:p>
            <a:pPr marL="0" indent="0">
              <a:buNone/>
            </a:pPr>
            <a:r>
              <a:rPr lang="en-GB" dirty="0"/>
              <a:t>What support both within and outside lessons will be provided to support pupils? </a:t>
            </a:r>
          </a:p>
          <a:p>
            <a:pPr marL="0" indent="0">
              <a:buNone/>
            </a:pPr>
            <a:r>
              <a:rPr lang="en-GB" sz="2400" dirty="0">
                <a:solidFill>
                  <a:srgbClr val="0070C0"/>
                </a:solidFill>
              </a:rPr>
              <a:t>Particular help will be provided in the use of past paper questions and regular ‘mock’ assessments. Parents/carers support their children development through discussion of current topics related to the exam and helping with revision.</a:t>
            </a:r>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Audio 13">
            <a:hlinkClick r:id="" action="ppaction://media"/>
            <a:extLst>
              <a:ext uri="{FF2B5EF4-FFF2-40B4-BE49-F238E27FC236}">
                <a16:creationId xmlns:a16="http://schemas.microsoft.com/office/drawing/2014/main" id="{F20866DE-9983-445D-A425-280BD8B0A68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84427803"/>
      </p:ext>
    </p:extLst>
  </p:cSld>
  <p:clrMapOvr>
    <a:masterClrMapping/>
  </p:clrMapOvr>
  <mc:AlternateContent xmlns:mc="http://schemas.openxmlformats.org/markup-compatibility/2006">
    <mc:Choice xmlns:p14="http://schemas.microsoft.com/office/powerpoint/2010/main" Requires="p14">
      <p:transition spd="slow" p14:dur="2000" advTm="122371"/>
    </mc:Choice>
    <mc:Fallback>
      <p:transition spd="slow" advTm="122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2029</TotalTime>
  <Words>713</Words>
  <Application>Microsoft Office PowerPoint</Application>
  <PresentationFormat>Widescreen</PresentationFormat>
  <Paragraphs>73</Paragraphs>
  <Slides>8</Slides>
  <Notes>8</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Adamsky SF</vt:lpstr>
      <vt:lpstr>Arial</vt:lpstr>
      <vt:lpstr>Calibri</vt:lpstr>
      <vt:lpstr>Calibri Light</vt:lpstr>
      <vt:lpstr>Wingdings</vt:lpstr>
      <vt:lpstr>Office Theme</vt:lpstr>
      <vt:lpstr>PowerPoint Presentation</vt:lpstr>
      <vt:lpstr>Course content and delivery </vt:lpstr>
      <vt:lpstr>Course content and delivery </vt:lpstr>
      <vt:lpstr>Course content and delivery </vt:lpstr>
      <vt:lpstr>Assessment</vt:lpstr>
      <vt:lpstr>Skills Development</vt:lpstr>
      <vt:lpstr>Our Expectations</vt:lpstr>
      <vt:lpstr>Resources and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10 and 11 Information Evening</dc:title>
  <dc:creator>Kirsty Irvine</dc:creator>
  <cp:lastModifiedBy>Melissa Davies</cp:lastModifiedBy>
  <cp:revision>30</cp:revision>
  <dcterms:created xsi:type="dcterms:W3CDTF">2021-09-23T20:46:14Z</dcterms:created>
  <dcterms:modified xsi:type="dcterms:W3CDTF">2021-10-22T13:41:51Z</dcterms:modified>
</cp:coreProperties>
</file>