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2" r:id="rId4"/>
    <p:sldId id="263" r:id="rId5"/>
    <p:sldId id="264" r:id="rId6"/>
    <p:sldId id="265"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83" autoAdjust="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668C5-9CC3-4133-8A91-331017CCFF70}" type="datetimeFigureOut">
              <a:rPr lang="en-GB" smtClean="0"/>
              <a:t>04/11/2021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2D47D-C8EB-42C0-8145-F1EB594A636B}" type="slidenum">
              <a:rPr lang="en-GB" smtClean="0"/>
              <a:t>‹#›</a:t>
            </a:fld>
            <a:endParaRPr lang="en-GB"/>
          </a:p>
        </p:txBody>
      </p:sp>
    </p:spTree>
    <p:extLst>
      <p:ext uri="{BB962C8B-B14F-4D97-AF65-F5344CB8AC3E}">
        <p14:creationId xmlns:p14="http://schemas.microsoft.com/office/powerpoint/2010/main" val="125632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1</a:t>
            </a:fld>
            <a:endParaRPr lang="en-GB"/>
          </a:p>
        </p:txBody>
      </p:sp>
    </p:spTree>
    <p:extLst>
      <p:ext uri="{BB962C8B-B14F-4D97-AF65-F5344CB8AC3E}">
        <p14:creationId xmlns:p14="http://schemas.microsoft.com/office/powerpoint/2010/main" val="244237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2</a:t>
            </a:fld>
            <a:endParaRPr lang="en-GB"/>
          </a:p>
        </p:txBody>
      </p:sp>
    </p:spTree>
    <p:extLst>
      <p:ext uri="{BB962C8B-B14F-4D97-AF65-F5344CB8AC3E}">
        <p14:creationId xmlns:p14="http://schemas.microsoft.com/office/powerpoint/2010/main" val="106499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3</a:t>
            </a:fld>
            <a:endParaRPr lang="en-GB"/>
          </a:p>
        </p:txBody>
      </p:sp>
    </p:spTree>
    <p:extLst>
      <p:ext uri="{BB962C8B-B14F-4D97-AF65-F5344CB8AC3E}">
        <p14:creationId xmlns:p14="http://schemas.microsoft.com/office/powerpoint/2010/main" val="370540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4</a:t>
            </a:fld>
            <a:endParaRPr lang="en-GB"/>
          </a:p>
        </p:txBody>
      </p:sp>
    </p:spTree>
    <p:extLst>
      <p:ext uri="{BB962C8B-B14F-4D97-AF65-F5344CB8AC3E}">
        <p14:creationId xmlns:p14="http://schemas.microsoft.com/office/powerpoint/2010/main" val="345700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5</a:t>
            </a:fld>
            <a:endParaRPr lang="en-GB"/>
          </a:p>
        </p:txBody>
      </p:sp>
    </p:spTree>
    <p:extLst>
      <p:ext uri="{BB962C8B-B14F-4D97-AF65-F5344CB8AC3E}">
        <p14:creationId xmlns:p14="http://schemas.microsoft.com/office/powerpoint/2010/main" val="79557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6</a:t>
            </a:fld>
            <a:endParaRPr lang="en-GB"/>
          </a:p>
        </p:txBody>
      </p:sp>
    </p:spTree>
    <p:extLst>
      <p:ext uri="{BB962C8B-B14F-4D97-AF65-F5344CB8AC3E}">
        <p14:creationId xmlns:p14="http://schemas.microsoft.com/office/powerpoint/2010/main" val="1161525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7</a:t>
            </a:fld>
            <a:endParaRPr lang="en-GB"/>
          </a:p>
        </p:txBody>
      </p:sp>
    </p:spTree>
    <p:extLst>
      <p:ext uri="{BB962C8B-B14F-4D97-AF65-F5344CB8AC3E}">
        <p14:creationId xmlns:p14="http://schemas.microsoft.com/office/powerpoint/2010/main" val="2107547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E4DD-A6D2-4AE8-B9EF-60E6995F2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5F4EFE-F6E4-432D-99CF-1460470AA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E985FD-7C3E-41CC-87D4-01F7F244C183}"/>
              </a:ext>
            </a:extLst>
          </p:cNvPr>
          <p:cNvSpPr>
            <a:spLocks noGrp="1"/>
          </p:cNvSpPr>
          <p:nvPr>
            <p:ph type="dt" sz="half" idx="10"/>
          </p:nvPr>
        </p:nvSpPr>
        <p:spPr/>
        <p:txBody>
          <a:bodyPr/>
          <a:lstStyle/>
          <a:p>
            <a:fld id="{9B7AA5B8-8C02-4A30-8404-B8D2153A0EBC}" type="datetimeFigureOut">
              <a:rPr lang="en-GB" smtClean="0"/>
              <a:t>04/11/2021</a:t>
            </a:fld>
            <a:endParaRPr lang="en-GB"/>
          </a:p>
        </p:txBody>
      </p:sp>
      <p:sp>
        <p:nvSpPr>
          <p:cNvPr id="5" name="Footer Placeholder 4">
            <a:extLst>
              <a:ext uri="{FF2B5EF4-FFF2-40B4-BE49-F238E27FC236}">
                <a16:creationId xmlns:a16="http://schemas.microsoft.com/office/drawing/2014/main" id="{CE366136-895C-4554-89A9-4F69E401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8417D5-88EA-4EF4-92DD-9B29F661F456}"/>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050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D662-1A4B-4644-83F2-864BA1C82B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B11EAD-7F74-4DC2-B2B1-DEB89F0617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45D99-FF4A-4C75-A58A-EB47C38EEDAE}"/>
              </a:ext>
            </a:extLst>
          </p:cNvPr>
          <p:cNvSpPr>
            <a:spLocks noGrp="1"/>
          </p:cNvSpPr>
          <p:nvPr>
            <p:ph type="dt" sz="half" idx="10"/>
          </p:nvPr>
        </p:nvSpPr>
        <p:spPr/>
        <p:txBody>
          <a:bodyPr/>
          <a:lstStyle/>
          <a:p>
            <a:fld id="{9B7AA5B8-8C02-4A30-8404-B8D2153A0EBC}" type="datetimeFigureOut">
              <a:rPr lang="en-GB" smtClean="0"/>
              <a:t>04/11/2021</a:t>
            </a:fld>
            <a:endParaRPr lang="en-GB"/>
          </a:p>
        </p:txBody>
      </p:sp>
      <p:sp>
        <p:nvSpPr>
          <p:cNvPr id="5" name="Footer Placeholder 4">
            <a:extLst>
              <a:ext uri="{FF2B5EF4-FFF2-40B4-BE49-F238E27FC236}">
                <a16:creationId xmlns:a16="http://schemas.microsoft.com/office/drawing/2014/main" id="{6D7BC8EC-8F7D-4F40-B43C-1A76FC3C1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12F9A-204F-4410-8E57-27AEC77A213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0519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6F434-A854-45D9-8FEB-EA9AA14FB1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A960C1-F555-4484-9435-0472110894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BF1CD4-2CD5-4B09-BDC7-D1E9E32AFDFF}"/>
              </a:ext>
            </a:extLst>
          </p:cNvPr>
          <p:cNvSpPr>
            <a:spLocks noGrp="1"/>
          </p:cNvSpPr>
          <p:nvPr>
            <p:ph type="dt" sz="half" idx="10"/>
          </p:nvPr>
        </p:nvSpPr>
        <p:spPr/>
        <p:txBody>
          <a:bodyPr/>
          <a:lstStyle/>
          <a:p>
            <a:fld id="{9B7AA5B8-8C02-4A30-8404-B8D2153A0EBC}" type="datetimeFigureOut">
              <a:rPr lang="en-GB" smtClean="0"/>
              <a:t>04/11/2021</a:t>
            </a:fld>
            <a:endParaRPr lang="en-GB"/>
          </a:p>
        </p:txBody>
      </p:sp>
      <p:sp>
        <p:nvSpPr>
          <p:cNvPr id="5" name="Footer Placeholder 4">
            <a:extLst>
              <a:ext uri="{FF2B5EF4-FFF2-40B4-BE49-F238E27FC236}">
                <a16:creationId xmlns:a16="http://schemas.microsoft.com/office/drawing/2014/main" id="{FD175ADE-9681-430B-97F5-9935ABCD1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72FA6-3C9B-43FE-B567-C3BA1A794B6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25266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5F28-0A1A-4576-B105-A498458852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AB0F9-0282-4C7C-BF27-0998940C38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908DF3-82AE-444A-B0CC-7DE2C5ECF1C6}"/>
              </a:ext>
            </a:extLst>
          </p:cNvPr>
          <p:cNvSpPr>
            <a:spLocks noGrp="1"/>
          </p:cNvSpPr>
          <p:nvPr>
            <p:ph type="dt" sz="half" idx="10"/>
          </p:nvPr>
        </p:nvSpPr>
        <p:spPr/>
        <p:txBody>
          <a:bodyPr/>
          <a:lstStyle/>
          <a:p>
            <a:fld id="{9B7AA5B8-8C02-4A30-8404-B8D2153A0EBC}" type="datetimeFigureOut">
              <a:rPr lang="en-GB" smtClean="0"/>
              <a:t>04/11/2021</a:t>
            </a:fld>
            <a:endParaRPr lang="en-GB"/>
          </a:p>
        </p:txBody>
      </p:sp>
      <p:sp>
        <p:nvSpPr>
          <p:cNvPr id="5" name="Footer Placeholder 4">
            <a:extLst>
              <a:ext uri="{FF2B5EF4-FFF2-40B4-BE49-F238E27FC236}">
                <a16:creationId xmlns:a16="http://schemas.microsoft.com/office/drawing/2014/main" id="{6E33B91C-246A-4AA4-937A-59F126BFF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6FF29-DEDA-47B8-8FE5-C412BD068D5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262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1FC5-AEB0-4785-A313-9D71522096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CD8913-C024-45EF-AFEA-479B8E4A1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68F60B-C274-4BAF-9173-2C14C554193E}"/>
              </a:ext>
            </a:extLst>
          </p:cNvPr>
          <p:cNvSpPr>
            <a:spLocks noGrp="1"/>
          </p:cNvSpPr>
          <p:nvPr>
            <p:ph type="dt" sz="half" idx="10"/>
          </p:nvPr>
        </p:nvSpPr>
        <p:spPr/>
        <p:txBody>
          <a:bodyPr/>
          <a:lstStyle/>
          <a:p>
            <a:fld id="{9B7AA5B8-8C02-4A30-8404-B8D2153A0EBC}" type="datetimeFigureOut">
              <a:rPr lang="en-GB" smtClean="0"/>
              <a:t>04/11/2021</a:t>
            </a:fld>
            <a:endParaRPr lang="en-GB"/>
          </a:p>
        </p:txBody>
      </p:sp>
      <p:sp>
        <p:nvSpPr>
          <p:cNvPr id="5" name="Footer Placeholder 4">
            <a:extLst>
              <a:ext uri="{FF2B5EF4-FFF2-40B4-BE49-F238E27FC236}">
                <a16:creationId xmlns:a16="http://schemas.microsoft.com/office/drawing/2014/main" id="{D43ED1C3-675F-47B8-8E06-C3F8F827F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6B99F-939D-483D-B777-DF00CB518A3E}"/>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51565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103D-611E-474D-8BF5-46AE5C211B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828BB8-D9CD-41C0-B7B0-B67B81F340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60AF2-9166-487D-B39E-7530F4EF80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636BA0-2930-42F8-8394-92369CFB4726}"/>
              </a:ext>
            </a:extLst>
          </p:cNvPr>
          <p:cNvSpPr>
            <a:spLocks noGrp="1"/>
          </p:cNvSpPr>
          <p:nvPr>
            <p:ph type="dt" sz="half" idx="10"/>
          </p:nvPr>
        </p:nvSpPr>
        <p:spPr/>
        <p:txBody>
          <a:bodyPr/>
          <a:lstStyle/>
          <a:p>
            <a:fld id="{9B7AA5B8-8C02-4A30-8404-B8D2153A0EBC}" type="datetimeFigureOut">
              <a:rPr lang="en-GB" smtClean="0"/>
              <a:t>04/11/2021</a:t>
            </a:fld>
            <a:endParaRPr lang="en-GB"/>
          </a:p>
        </p:txBody>
      </p:sp>
      <p:sp>
        <p:nvSpPr>
          <p:cNvPr id="6" name="Footer Placeholder 5">
            <a:extLst>
              <a:ext uri="{FF2B5EF4-FFF2-40B4-BE49-F238E27FC236}">
                <a16:creationId xmlns:a16="http://schemas.microsoft.com/office/drawing/2014/main" id="{76F27F4B-A5A1-4E63-BCEC-A2C76A434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46BF54-F12E-480F-950E-6C22472A95D4}"/>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14654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7FB7-9274-417B-B67B-5E8CEC8705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CC404B-9E1B-4C0A-A79A-B7622152E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AF5B69-0A13-421C-8C81-0E73EA70AA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7701DC-8AB5-4380-B084-95957F045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1DC53F-6982-4847-B73A-60FC6A1860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6BAC25-FDE6-464A-AC00-DD6AAAB7B7E7}"/>
              </a:ext>
            </a:extLst>
          </p:cNvPr>
          <p:cNvSpPr>
            <a:spLocks noGrp="1"/>
          </p:cNvSpPr>
          <p:nvPr>
            <p:ph type="dt" sz="half" idx="10"/>
          </p:nvPr>
        </p:nvSpPr>
        <p:spPr/>
        <p:txBody>
          <a:bodyPr/>
          <a:lstStyle/>
          <a:p>
            <a:fld id="{9B7AA5B8-8C02-4A30-8404-B8D2153A0EBC}" type="datetimeFigureOut">
              <a:rPr lang="en-GB" smtClean="0"/>
              <a:t>04/11/2021</a:t>
            </a:fld>
            <a:endParaRPr lang="en-GB"/>
          </a:p>
        </p:txBody>
      </p:sp>
      <p:sp>
        <p:nvSpPr>
          <p:cNvPr id="8" name="Footer Placeholder 7">
            <a:extLst>
              <a:ext uri="{FF2B5EF4-FFF2-40B4-BE49-F238E27FC236}">
                <a16:creationId xmlns:a16="http://schemas.microsoft.com/office/drawing/2014/main" id="{5B0FE414-225D-4A6F-ABE4-D1EDBC1B0B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4266AE-91BE-4990-A728-C82F3602E75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01722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293F-80E1-4FA5-A0D1-49939F8CA6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7C6427-51B3-4499-A3E4-4BC4850342D5}"/>
              </a:ext>
            </a:extLst>
          </p:cNvPr>
          <p:cNvSpPr>
            <a:spLocks noGrp="1"/>
          </p:cNvSpPr>
          <p:nvPr>
            <p:ph type="dt" sz="half" idx="10"/>
          </p:nvPr>
        </p:nvSpPr>
        <p:spPr/>
        <p:txBody>
          <a:bodyPr/>
          <a:lstStyle/>
          <a:p>
            <a:fld id="{9B7AA5B8-8C02-4A30-8404-B8D2153A0EBC}" type="datetimeFigureOut">
              <a:rPr lang="en-GB" smtClean="0"/>
              <a:t>04/11/2021</a:t>
            </a:fld>
            <a:endParaRPr lang="en-GB"/>
          </a:p>
        </p:txBody>
      </p:sp>
      <p:sp>
        <p:nvSpPr>
          <p:cNvPr id="4" name="Footer Placeholder 3">
            <a:extLst>
              <a:ext uri="{FF2B5EF4-FFF2-40B4-BE49-F238E27FC236}">
                <a16:creationId xmlns:a16="http://schemas.microsoft.com/office/drawing/2014/main" id="{2683C24A-B3AB-4EF4-8844-8842DD863C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4E43E7-B85A-496D-9764-0BE1426B48EF}"/>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8679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05CF0-5A91-471A-93E9-5EBB0AC16BB5}"/>
              </a:ext>
            </a:extLst>
          </p:cNvPr>
          <p:cNvSpPr>
            <a:spLocks noGrp="1"/>
          </p:cNvSpPr>
          <p:nvPr>
            <p:ph type="dt" sz="half" idx="10"/>
          </p:nvPr>
        </p:nvSpPr>
        <p:spPr/>
        <p:txBody>
          <a:bodyPr/>
          <a:lstStyle/>
          <a:p>
            <a:fld id="{9B7AA5B8-8C02-4A30-8404-B8D2153A0EBC}" type="datetimeFigureOut">
              <a:rPr lang="en-GB" smtClean="0"/>
              <a:t>04/11/2021</a:t>
            </a:fld>
            <a:endParaRPr lang="en-GB"/>
          </a:p>
        </p:txBody>
      </p:sp>
      <p:sp>
        <p:nvSpPr>
          <p:cNvPr id="3" name="Footer Placeholder 2">
            <a:extLst>
              <a:ext uri="{FF2B5EF4-FFF2-40B4-BE49-F238E27FC236}">
                <a16:creationId xmlns:a16="http://schemas.microsoft.com/office/drawing/2014/main" id="{43D517AD-09AE-4D3A-A66F-A7DE7CB0CE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A6938B-D03E-4700-A9DB-C278E15E6E11}"/>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54193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53D8-D3AE-4449-B51B-244BDD830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388D18-50B8-4451-84E5-4F362CCBF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CE8CC7-5FD3-4D23-85D3-E953BA7B8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E867B9-AA0B-41E9-8AA2-0393AC3C03EC}"/>
              </a:ext>
            </a:extLst>
          </p:cNvPr>
          <p:cNvSpPr>
            <a:spLocks noGrp="1"/>
          </p:cNvSpPr>
          <p:nvPr>
            <p:ph type="dt" sz="half" idx="10"/>
          </p:nvPr>
        </p:nvSpPr>
        <p:spPr/>
        <p:txBody>
          <a:bodyPr/>
          <a:lstStyle/>
          <a:p>
            <a:fld id="{9B7AA5B8-8C02-4A30-8404-B8D2153A0EBC}" type="datetimeFigureOut">
              <a:rPr lang="en-GB" smtClean="0"/>
              <a:t>04/11/2021</a:t>
            </a:fld>
            <a:endParaRPr lang="en-GB"/>
          </a:p>
        </p:txBody>
      </p:sp>
      <p:sp>
        <p:nvSpPr>
          <p:cNvPr id="6" name="Footer Placeholder 5">
            <a:extLst>
              <a:ext uri="{FF2B5EF4-FFF2-40B4-BE49-F238E27FC236}">
                <a16:creationId xmlns:a16="http://schemas.microsoft.com/office/drawing/2014/main" id="{CC5E413B-1CD1-43E1-848D-D44E9F64CD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49FC7E-1EE0-442C-88B0-1F9E248205B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89534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EFE-6760-4C65-83ED-37C93B3E9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16B8A6-C817-44A7-943E-FC57F7BF8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979D2E-6063-4C7A-8250-6D993193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E13ED1-9D27-4F99-B141-60597764A64B}"/>
              </a:ext>
            </a:extLst>
          </p:cNvPr>
          <p:cNvSpPr>
            <a:spLocks noGrp="1"/>
          </p:cNvSpPr>
          <p:nvPr>
            <p:ph type="dt" sz="half" idx="10"/>
          </p:nvPr>
        </p:nvSpPr>
        <p:spPr/>
        <p:txBody>
          <a:bodyPr/>
          <a:lstStyle/>
          <a:p>
            <a:fld id="{9B7AA5B8-8C02-4A30-8404-B8D2153A0EBC}" type="datetimeFigureOut">
              <a:rPr lang="en-GB" smtClean="0"/>
              <a:t>04/11/2021</a:t>
            </a:fld>
            <a:endParaRPr lang="en-GB"/>
          </a:p>
        </p:txBody>
      </p:sp>
      <p:sp>
        <p:nvSpPr>
          <p:cNvPr id="6" name="Footer Placeholder 5">
            <a:extLst>
              <a:ext uri="{FF2B5EF4-FFF2-40B4-BE49-F238E27FC236}">
                <a16:creationId xmlns:a16="http://schemas.microsoft.com/office/drawing/2014/main" id="{C86AB737-C0C8-4F06-9185-AD67F2F78A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F070D7-431E-4ABF-80D5-104F940934E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51936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BA04AD-3012-456D-A125-A032D4381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ADD75C-E245-47AD-B847-4659E84B1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4B2ABD-39A6-4DFD-B53C-8459CA222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AA5B8-8C02-4A30-8404-B8D2153A0EBC}" type="datetimeFigureOut">
              <a:rPr lang="en-GB" smtClean="0"/>
              <a:t>04/11/2021</a:t>
            </a:fld>
            <a:endParaRPr lang="en-GB"/>
          </a:p>
        </p:txBody>
      </p:sp>
      <p:sp>
        <p:nvSpPr>
          <p:cNvPr id="5" name="Footer Placeholder 4">
            <a:extLst>
              <a:ext uri="{FF2B5EF4-FFF2-40B4-BE49-F238E27FC236}">
                <a16:creationId xmlns:a16="http://schemas.microsoft.com/office/drawing/2014/main" id="{F908A9F9-422C-401A-ABA8-9AAFE781C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D4A27E-F9C4-4CC8-80A5-50ABF7D93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E16EB-968E-4318-A309-6F62A37CEBC2}" type="slidenum">
              <a:rPr lang="en-GB" smtClean="0"/>
              <a:t>‹#›</a:t>
            </a:fld>
            <a:endParaRPr lang="en-GB"/>
          </a:p>
        </p:txBody>
      </p:sp>
    </p:spTree>
    <p:extLst>
      <p:ext uri="{BB962C8B-B14F-4D97-AF65-F5344CB8AC3E}">
        <p14:creationId xmlns:p14="http://schemas.microsoft.com/office/powerpoint/2010/main" val="93816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channel/UCfjIVd88qgl2rH0jTNi8Tbw" TargetMode="External"/><Relationship Id="rId3" Type="http://schemas.openxmlformats.org/officeDocument/2006/relationships/slideLayout" Target="../slideLayouts/slideLayout2.xml"/><Relationship Id="rId7" Type="http://schemas.openxmlformats.org/officeDocument/2006/relationships/hyperlink" Target="https://www.wjec.co.uk/qualifications/mathematics-a-as-level/#tab_overview" TargetMode="External"/><Relationship Id="rId12"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vle.mathswatch.co.uk/vle/" TargetMode="External"/><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notesSlide" Target="../notesSlides/notesSlide7.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212DBE-02A3-48E9-9737-0BFBFFB70077}"/>
              </a:ext>
            </a:extLst>
          </p:cNvPr>
          <p:cNvPicPr>
            <a:picLocks noChangeAspect="1"/>
          </p:cNvPicPr>
          <p:nvPr/>
        </p:nvPicPr>
        <p:blipFill>
          <a:blip r:embed="rId5"/>
          <a:stretch>
            <a:fillRect/>
          </a:stretch>
        </p:blipFill>
        <p:spPr>
          <a:xfrm>
            <a:off x="8167816" y="0"/>
            <a:ext cx="4024184" cy="6858000"/>
          </a:xfrm>
          <a:prstGeom prst="rect">
            <a:avLst/>
          </a:prstGeom>
        </p:spPr>
      </p:pic>
      <p:pic>
        <p:nvPicPr>
          <p:cNvPr id="18" name="Picture 17">
            <a:extLst>
              <a:ext uri="{FF2B5EF4-FFF2-40B4-BE49-F238E27FC236}">
                <a16:creationId xmlns:a16="http://schemas.microsoft.com/office/drawing/2014/main" id="{4211E543-3354-4B4D-9B05-71C81441AD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9" y="168798"/>
            <a:ext cx="2103579" cy="2014696"/>
          </a:xfrm>
          <a:prstGeom prst="rect">
            <a:avLst/>
          </a:prstGeom>
        </p:spPr>
      </p:pic>
      <p:sp>
        <p:nvSpPr>
          <p:cNvPr id="19" name="Rectangle 18">
            <a:extLst>
              <a:ext uri="{FF2B5EF4-FFF2-40B4-BE49-F238E27FC236}">
                <a16:creationId xmlns:a16="http://schemas.microsoft.com/office/drawing/2014/main" id="{6F112866-78E3-45E5-A4C2-993249C91709}"/>
              </a:ext>
            </a:extLst>
          </p:cNvPr>
          <p:cNvSpPr/>
          <p:nvPr/>
        </p:nvSpPr>
        <p:spPr>
          <a:xfrm>
            <a:off x="2899722" y="74142"/>
            <a:ext cx="4353694" cy="1323439"/>
          </a:xfrm>
          <a:prstGeom prst="rect">
            <a:avLst/>
          </a:prstGeom>
          <a:solidFill>
            <a:schemeClr val="bg1"/>
          </a:solidFill>
        </p:spPr>
        <p:txBody>
          <a:bodyPr wrap="square" lIns="91440" tIns="45720" rIns="91440" bIns="45720">
            <a:spAutoFit/>
          </a:bodyPr>
          <a:lstStyle/>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Working Together,</a:t>
            </a:r>
            <a:endPar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endParaRPr>
          </a:p>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Achieving </a:t>
            </a:r>
            <a:r>
              <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rPr>
              <a:t>M</a:t>
            </a: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ore</a:t>
            </a:r>
          </a:p>
        </p:txBody>
      </p:sp>
      <p:sp>
        <p:nvSpPr>
          <p:cNvPr id="20" name="TextBox 19">
            <a:extLst>
              <a:ext uri="{FF2B5EF4-FFF2-40B4-BE49-F238E27FC236}">
                <a16:creationId xmlns:a16="http://schemas.microsoft.com/office/drawing/2014/main" id="{2C871FA2-E8DB-4590-B2DE-79B6FF1A97D2}"/>
              </a:ext>
            </a:extLst>
          </p:cNvPr>
          <p:cNvSpPr txBox="1"/>
          <p:nvPr/>
        </p:nvSpPr>
        <p:spPr>
          <a:xfrm>
            <a:off x="198304" y="2395240"/>
            <a:ext cx="7651762" cy="4401205"/>
          </a:xfrm>
          <a:prstGeom prst="rect">
            <a:avLst/>
          </a:prstGeom>
          <a:noFill/>
        </p:spPr>
        <p:txBody>
          <a:bodyPr wrap="square" rtlCol="0">
            <a:spAutoFit/>
          </a:bodyPr>
          <a:lstStyle/>
          <a:p>
            <a:pPr algn="ctr"/>
            <a:r>
              <a:rPr lang="en-GB" sz="5400" b="1" dirty="0">
                <a:solidFill>
                  <a:schemeClr val="accent1">
                    <a:lumMod val="50000"/>
                  </a:schemeClr>
                </a:solidFill>
                <a:effectLst>
                  <a:outerShdw blurRad="50800" dist="38100" algn="l" rotWithShape="0">
                    <a:prstClr val="black">
                      <a:alpha val="40000"/>
                    </a:prstClr>
                  </a:outerShdw>
                </a:effectLst>
                <a:latin typeface="Adamsky SF" pitchFamily="2" charset="0"/>
              </a:rPr>
              <a:t>KS5</a:t>
            </a:r>
          </a:p>
          <a:p>
            <a:pPr algn="ctr"/>
            <a:r>
              <a:rPr lang="en-GB" sz="5400" b="1" dirty="0">
                <a:solidFill>
                  <a:schemeClr val="accent1">
                    <a:lumMod val="50000"/>
                  </a:schemeClr>
                </a:solidFill>
                <a:effectLst>
                  <a:outerShdw blurRad="50800" dist="38100" algn="l" rotWithShape="0">
                    <a:prstClr val="black">
                      <a:alpha val="40000"/>
                    </a:prstClr>
                  </a:outerShdw>
                </a:effectLst>
                <a:latin typeface="Adamsky SF" pitchFamily="2" charset="0"/>
              </a:rPr>
              <a:t>Information Evening</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November 2021</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US" sz="4400" b="1" dirty="0">
                <a:solidFill>
                  <a:srgbClr val="C00000"/>
                </a:solidFill>
                <a:effectLst>
                  <a:outerShdw blurRad="50800" dist="38100" algn="l" rotWithShape="0">
                    <a:prstClr val="black">
                      <a:alpha val="40000"/>
                    </a:prstClr>
                  </a:outerShdw>
                </a:effectLst>
                <a:latin typeface="Adamsky SF" pitchFamily="2" charset="0"/>
              </a:rPr>
              <a:t>M</a:t>
            </a:r>
            <a:r>
              <a:rPr lang="en-GB" sz="4400" b="1" dirty="0" err="1">
                <a:solidFill>
                  <a:srgbClr val="C00000"/>
                </a:solidFill>
                <a:effectLst>
                  <a:outerShdw blurRad="50800" dist="38100" algn="l" rotWithShape="0">
                    <a:prstClr val="black">
                      <a:alpha val="40000"/>
                    </a:prstClr>
                  </a:outerShdw>
                </a:effectLst>
                <a:latin typeface="Adamsky SF" pitchFamily="2" charset="0"/>
              </a:rPr>
              <a:t>athematics</a:t>
            </a:r>
            <a:endParaRPr lang="en-GB" sz="4400" b="1" dirty="0">
              <a:solidFill>
                <a:srgbClr val="C00000"/>
              </a:solidFill>
              <a:effectLst>
                <a:outerShdw blurRad="50800" dist="38100" algn="l" rotWithShape="0">
                  <a:prstClr val="black">
                    <a:alpha val="40000"/>
                  </a:prstClr>
                </a:outerShdw>
              </a:effectLst>
              <a:latin typeface="Adamsky SF" pitchFamily="2" charset="0"/>
            </a:endParaRPr>
          </a:p>
        </p:txBody>
      </p:sp>
      <p:sp>
        <p:nvSpPr>
          <p:cNvPr id="21" name="Rectangle 20">
            <a:extLst>
              <a:ext uri="{FF2B5EF4-FFF2-40B4-BE49-F238E27FC236}">
                <a16:creationId xmlns:a16="http://schemas.microsoft.com/office/drawing/2014/main" id="{16391BF3-3538-4E04-9EEF-75877D2BB5C3}"/>
              </a:ext>
            </a:extLst>
          </p:cNvPr>
          <p:cNvSpPr/>
          <p:nvPr/>
        </p:nvSpPr>
        <p:spPr>
          <a:xfrm>
            <a:off x="2899722" y="1409938"/>
            <a:ext cx="4353694" cy="584775"/>
          </a:xfrm>
          <a:prstGeom prst="rect">
            <a:avLst/>
          </a:prstGeom>
          <a:solidFill>
            <a:schemeClr val="bg1"/>
          </a:solidFill>
        </p:spPr>
        <p:txBody>
          <a:bodyPr wrap="square" lIns="91440" tIns="45720" rIns="91440" bIns="45720">
            <a:spAutoFit/>
          </a:bodyPr>
          <a:lstStyle/>
          <a:p>
            <a:pPr algn="ct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Cydweithio</a:t>
            </a:r>
            <a:r>
              <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rPr>
              <a:t> a </a:t>
            </a: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Chyflawni</a:t>
            </a:r>
            <a:endPar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endParaRPr>
          </a:p>
        </p:txBody>
      </p:sp>
      <p:pic>
        <p:nvPicPr>
          <p:cNvPr id="2" name="Audio 1">
            <a:hlinkClick r:id="" action="ppaction://media"/>
            <a:extLst>
              <a:ext uri="{FF2B5EF4-FFF2-40B4-BE49-F238E27FC236}">
                <a16:creationId xmlns:a16="http://schemas.microsoft.com/office/drawing/2014/main" id="{C102C792-6021-4C70-8A29-165A0626F80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198773288"/>
      </p:ext>
    </p:extLst>
  </p:cSld>
  <p:clrMapOvr>
    <a:masterClrMapping/>
  </p:clrMapOvr>
  <mc:AlternateContent xmlns:mc="http://schemas.openxmlformats.org/markup-compatibility/2006">
    <mc:Choice xmlns:p14="http://schemas.microsoft.com/office/powerpoint/2010/main" Requires="p14">
      <p:transition spd="slow" p14:dur="2000" advTm="3531"/>
    </mc:Choice>
    <mc:Fallback>
      <p:transition spd="slow" advTm="35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Course content and delivery</a:t>
            </a:r>
            <a:r>
              <a:rPr lang="en-GB" dirty="0">
                <a:solidFill>
                  <a:srgbClr val="FFC000"/>
                </a:solidFill>
              </a:rPr>
              <a:t> </a:t>
            </a: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273378" y="1548757"/>
            <a:ext cx="10085446" cy="5078286"/>
          </a:xfrm>
        </p:spPr>
        <p:txBody>
          <a:bodyPr>
            <a:normAutofit/>
          </a:bodyPr>
          <a:lstStyle/>
          <a:p>
            <a:pPr marL="0" indent="0">
              <a:buNone/>
            </a:pPr>
            <a:endParaRPr lang="en-US" sz="2000" dirty="0"/>
          </a:p>
          <a:p>
            <a:pPr marL="0" indent="0" fontAlgn="base">
              <a:buNone/>
            </a:pPr>
            <a:r>
              <a:rPr lang="en-GB" sz="2000" dirty="0"/>
              <a:t>AS and A level  Mathematics provides a broad, coherent, satisfying and worthwhile course of study. It encourages pupils to develop confidence in, and a positive attitude towards mathematics and to recognise its importance in their own lives and to society. </a:t>
            </a:r>
          </a:p>
          <a:p>
            <a:pPr marL="0" indent="0">
              <a:buNone/>
            </a:pPr>
            <a:endParaRPr lang="en-US" sz="2000" dirty="0"/>
          </a:p>
          <a:p>
            <a:pPr marL="0" indent="0">
              <a:buNone/>
            </a:pPr>
            <a:r>
              <a:rPr lang="en-US" sz="2000" dirty="0"/>
              <a:t>P</a:t>
            </a:r>
            <a:r>
              <a:rPr lang="en-GB" sz="2000" dirty="0" err="1"/>
              <a:t>upils</a:t>
            </a:r>
            <a:r>
              <a:rPr lang="en-GB" sz="2000" dirty="0"/>
              <a:t> will study both a Pure and Applied Mathematics unit each year. Pure mathematics builds on the work done at GCSE level whilst extending the range of mathematical skills and techniques to solve more difficult problems. The Applied units will comprise of both Mechanics and Statistics topics.</a:t>
            </a:r>
          </a:p>
          <a:p>
            <a:pPr marL="0" indent="0">
              <a:buNone/>
            </a:pPr>
            <a:endParaRPr lang="en-US" sz="2000" dirty="0"/>
          </a:p>
          <a:p>
            <a:pPr marL="0" indent="0">
              <a:buNone/>
            </a:pPr>
            <a:r>
              <a:rPr lang="en-US" sz="2000" dirty="0"/>
              <a:t>Pupils will have four hours of taught lessons per week and in addition will be expected to spend time on independent study and revision.</a:t>
            </a:r>
            <a:endParaRPr lang="en-GB" sz="2000" dirty="0"/>
          </a:p>
          <a:p>
            <a:pPr marL="0" indent="0">
              <a:buNone/>
            </a:pPr>
            <a:endParaRPr lang="en-US" sz="2000" dirty="0"/>
          </a:p>
          <a:p>
            <a:pPr marL="0" indent="0">
              <a:buNone/>
            </a:pPr>
            <a:endParaRPr lang="en-US" sz="2000" dirty="0"/>
          </a:p>
          <a:p>
            <a:pPr marL="0" indent="0">
              <a:buNone/>
            </a:pPr>
            <a:endParaRPr lang="en-GB" sz="1800"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2EBE8AB3-67D1-44B2-B207-FC7497FCE58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186927404"/>
      </p:ext>
    </p:extLst>
  </p:cSld>
  <p:clrMapOvr>
    <a:masterClrMapping/>
  </p:clrMapOvr>
  <mc:AlternateContent xmlns:mc="http://schemas.openxmlformats.org/markup-compatibility/2006">
    <mc:Choice xmlns:p14="http://schemas.microsoft.com/office/powerpoint/2010/main" Requires="p14">
      <p:transition spd="slow" p14:dur="2000" advTm="46797"/>
    </mc:Choice>
    <mc:Fallback>
      <p:transition spd="slow" advTm="467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Assessment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26223"/>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27688" y="1448553"/>
            <a:ext cx="10231135" cy="5263332"/>
          </a:xfrm>
        </p:spPr>
        <p:txBody>
          <a:bodyPr>
            <a:normAutofit lnSpcReduction="10000"/>
          </a:bodyPr>
          <a:lstStyle/>
          <a:p>
            <a:pPr marL="0" indent="0">
              <a:buNone/>
            </a:pPr>
            <a:r>
              <a:rPr lang="en-GB" sz="2000" u="sng" dirty="0"/>
              <a:t>How is the course assessed?</a:t>
            </a:r>
          </a:p>
          <a:p>
            <a:pPr marL="0" indent="0">
              <a:buNone/>
            </a:pPr>
            <a:r>
              <a:rPr lang="en-US" sz="2000" dirty="0"/>
              <a:t>Both AS and A2 Mathematics are assessed by external written examinations.</a:t>
            </a:r>
          </a:p>
          <a:p>
            <a:pPr marL="0" indent="0">
              <a:buNone/>
            </a:pPr>
            <a:r>
              <a:rPr lang="en-US" sz="2000" dirty="0"/>
              <a:t>There are two paper for AS and two for A2</a:t>
            </a:r>
          </a:p>
          <a:p>
            <a:pPr marL="0" indent="0">
              <a:buNone/>
            </a:pPr>
            <a:r>
              <a:rPr lang="en-GB" sz="1600" dirty="0"/>
              <a:t>The papers will comprise a number of short and longer, both structured and unstructured questions, which may be set on any part of the subject content of the unit. </a:t>
            </a:r>
          </a:p>
          <a:p>
            <a:pPr marL="0" indent="0">
              <a:buNone/>
            </a:pPr>
            <a:r>
              <a:rPr lang="en-GB" sz="1600" dirty="0"/>
              <a:t>Calculator will be allowed for all  examinations.</a:t>
            </a:r>
          </a:p>
          <a:p>
            <a:pPr marL="0" indent="0">
              <a:buNone/>
            </a:pPr>
            <a:endParaRPr lang="en-GB" sz="1600" dirty="0"/>
          </a:p>
          <a:p>
            <a:pPr marL="0" indent="0">
              <a:buNone/>
            </a:pPr>
            <a:r>
              <a:rPr lang="en-GB" sz="2000" u="sng" dirty="0"/>
              <a:t>When will the assessments take place?</a:t>
            </a:r>
          </a:p>
          <a:p>
            <a:pPr marL="0" indent="0">
              <a:buNone/>
            </a:pPr>
            <a:r>
              <a:rPr lang="en-US" sz="2000" dirty="0"/>
              <a:t>AS examinations will take place in the Summer term of Year 12.</a:t>
            </a:r>
          </a:p>
          <a:p>
            <a:pPr marL="0" indent="0">
              <a:buNone/>
            </a:pPr>
            <a:r>
              <a:rPr lang="en-US" sz="2000" dirty="0"/>
              <a:t>A2 examinations will take place in the Summer term of Year 13.</a:t>
            </a:r>
          </a:p>
          <a:p>
            <a:pPr marL="0" indent="0">
              <a:buNone/>
            </a:pPr>
            <a:endParaRPr lang="en-GB" sz="1600" dirty="0"/>
          </a:p>
          <a:p>
            <a:pPr marL="0" indent="0">
              <a:buNone/>
            </a:pPr>
            <a:r>
              <a:rPr lang="en-GB" sz="2000" u="sng" dirty="0"/>
              <a:t>What preparation needs to be done beforehand?</a:t>
            </a:r>
          </a:p>
          <a:p>
            <a:pPr marL="0" indent="0">
              <a:buNone/>
            </a:pPr>
            <a:r>
              <a:rPr lang="en-US" sz="2000" dirty="0"/>
              <a:t>Throughout the course pupils will be working on exam standard questions and complete end of unit tests to monitor progress. Homework tasks are set each week to monitor understanding and engagement. </a:t>
            </a:r>
            <a:endParaRPr lang="en-GB" sz="1600"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A19E972A-B2FC-4C35-AE27-CC0FD6511DC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71739640"/>
      </p:ext>
    </p:extLst>
  </p:cSld>
  <p:clrMapOvr>
    <a:masterClrMapping/>
  </p:clrMapOvr>
  <mc:AlternateContent xmlns:mc="http://schemas.openxmlformats.org/markup-compatibility/2006">
    <mc:Choice xmlns:p14="http://schemas.microsoft.com/office/powerpoint/2010/main" Requires="p14">
      <p:transition spd="slow" p14:dur="2000" advTm="45504"/>
    </mc:Choice>
    <mc:Fallback>
      <p:transition spd="slow" advTm="45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Skills Development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56778" y="1461154"/>
            <a:ext cx="10214404" cy="5326095"/>
          </a:xfrm>
        </p:spPr>
        <p:txBody>
          <a:bodyPr>
            <a:normAutofit/>
          </a:bodyPr>
          <a:lstStyle/>
          <a:p>
            <a:pPr marL="0" indent="0">
              <a:buNone/>
            </a:pPr>
            <a:r>
              <a:rPr lang="en-GB" sz="2000" u="sng" dirty="0"/>
              <a:t>What skills will pupils develop through studying the course and how will they do this?</a:t>
            </a:r>
          </a:p>
          <a:p>
            <a:pPr marL="0" indent="0">
              <a:buNone/>
            </a:pPr>
            <a:r>
              <a:rPr lang="en-GB" sz="2000" dirty="0"/>
              <a:t>Whist studying Maths at A-Level, you will develop a number of skills, such as problem-solving, analytical skills, research skills and logic. Maths allows you to hone your ability to solve mathematical problems as well as abstract and scientific ones. You’ll also learn how to analyse patterns, structures and problems, which will in turn, help you to develop a critical eye. </a:t>
            </a:r>
          </a:p>
          <a:p>
            <a:pPr marL="0" indent="0">
              <a:buNone/>
            </a:pPr>
            <a:r>
              <a:rPr lang="en-GB" sz="2000" u="sng" dirty="0"/>
              <a:t>What can they do to practise these skills?</a:t>
            </a:r>
          </a:p>
          <a:p>
            <a:pPr marL="0" indent="0">
              <a:buNone/>
            </a:pPr>
            <a:r>
              <a:rPr lang="en-US" sz="2000" dirty="0"/>
              <a:t>Pupils will need to ensure they have a sound understanding of the basic concepts as they are studied and will be given targeted exercises to embed this knowledge. Pupils will also need to regularly practice their problem solving skills by working on exam standard and enrichment questions.</a:t>
            </a:r>
          </a:p>
          <a:p>
            <a:pPr marL="0" indent="0">
              <a:buNone/>
            </a:pPr>
            <a:endParaRPr lang="en-GB" sz="1500" dirty="0"/>
          </a:p>
          <a:p>
            <a:pPr marL="0" indent="0">
              <a:buNone/>
            </a:pPr>
            <a:r>
              <a:rPr lang="en-GB" sz="2000" u="sng" dirty="0"/>
              <a:t>How can these skills be applied to different subjects/areas of life?</a:t>
            </a:r>
          </a:p>
          <a:p>
            <a:pPr marL="0" indent="0" fontAlgn="base">
              <a:buNone/>
            </a:pPr>
            <a:r>
              <a:rPr lang="en-GB" sz="2000" dirty="0"/>
              <a:t>Maths is  a subject where you’ll gain many  transferable skills that can be applied to many different areas. A level maths will support study in many other subjects such as science and engineering and the logical abilities you will develop means you will have the tools needed to tackle a number of diverse areas of your life, from managing your finances to planning projects</a:t>
            </a:r>
            <a:endParaRPr lang="en-GB" sz="2000" u="sng"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054AB651-0852-49E4-B630-787A21EB948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234243362"/>
      </p:ext>
    </p:extLst>
  </p:cSld>
  <p:clrMapOvr>
    <a:masterClrMapping/>
  </p:clrMapOvr>
  <mc:AlternateContent xmlns:mc="http://schemas.openxmlformats.org/markup-compatibility/2006">
    <mc:Choice xmlns:p14="http://schemas.microsoft.com/office/powerpoint/2010/main" Requires="p14">
      <p:transition spd="slow" p14:dur="2000" advTm="64372"/>
    </mc:Choice>
    <mc:Fallback>
      <p:transition spd="slow" advTm="643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Our Expectations</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98598" y="1429699"/>
            <a:ext cx="10272584" cy="5282186"/>
          </a:xfrm>
        </p:spPr>
        <p:txBody>
          <a:bodyPr/>
          <a:lstStyle/>
          <a:p>
            <a:pPr marL="0" indent="0">
              <a:buNone/>
            </a:pPr>
            <a:r>
              <a:rPr lang="en-GB" sz="1800" u="sng" dirty="0"/>
              <a:t>Presentation of work:</a:t>
            </a:r>
          </a:p>
          <a:p>
            <a:pPr marL="0" indent="0">
              <a:buNone/>
            </a:pPr>
            <a:r>
              <a:rPr lang="en-US" sz="1800" dirty="0"/>
              <a:t>A</a:t>
            </a:r>
            <a:r>
              <a:rPr lang="en-GB" sz="1800" dirty="0" err="1"/>
              <a:t>ll</a:t>
            </a:r>
            <a:r>
              <a:rPr lang="en-GB" sz="1800" dirty="0"/>
              <a:t> work needs to be completed on time to an appropriate standard with clear workings out shown. </a:t>
            </a:r>
            <a:endParaRPr lang="en-GB" sz="1000" dirty="0"/>
          </a:p>
          <a:p>
            <a:pPr marL="0" indent="0">
              <a:buNone/>
            </a:pPr>
            <a:r>
              <a:rPr lang="en-GB" sz="1800" u="sng" dirty="0"/>
              <a:t>Homework:</a:t>
            </a:r>
          </a:p>
          <a:p>
            <a:pPr marL="0" indent="0">
              <a:buNone/>
            </a:pPr>
            <a:r>
              <a:rPr lang="en-US" sz="1800" dirty="0"/>
              <a:t>Regular homework is set for all pupils, usually weekly. </a:t>
            </a:r>
            <a:endParaRPr lang="en-GB" sz="1000" dirty="0"/>
          </a:p>
          <a:p>
            <a:pPr marL="0" indent="0">
              <a:buNone/>
            </a:pPr>
            <a:r>
              <a:rPr lang="en-GB" sz="1800" u="sng" dirty="0"/>
              <a:t>Preparation for assessments:</a:t>
            </a:r>
          </a:p>
          <a:p>
            <a:pPr marL="0" indent="0">
              <a:buNone/>
            </a:pPr>
            <a:r>
              <a:rPr lang="en-US" sz="1800" dirty="0"/>
              <a:t>Revision tasks/ review exercises will be set for each assessment. It is important that these are well prepared for so that sufficient time can be spent on target topics that need further practice.</a:t>
            </a:r>
          </a:p>
          <a:p>
            <a:pPr marL="0" indent="0">
              <a:buNone/>
            </a:pPr>
            <a:endParaRPr lang="en-GB" sz="1000" dirty="0"/>
          </a:p>
          <a:p>
            <a:pPr marL="0" indent="0">
              <a:buNone/>
            </a:pPr>
            <a:r>
              <a:rPr lang="en-GB" sz="1800" u="sng" dirty="0"/>
              <a:t>Equipment needed for lessons/exams:</a:t>
            </a:r>
          </a:p>
          <a:p>
            <a:pPr marL="0" indent="0">
              <a:buNone/>
            </a:pPr>
            <a:r>
              <a:rPr lang="en-US" sz="1800" dirty="0"/>
              <a:t>F</a:t>
            </a:r>
            <a:r>
              <a:rPr lang="en-GB" sz="1800" dirty="0"/>
              <a:t>or each lesson pupils would be expected to have basic stationery and a scientific calculator.</a:t>
            </a:r>
          </a:p>
          <a:p>
            <a:pPr marL="0" indent="0">
              <a:buNone/>
            </a:pPr>
            <a:r>
              <a:rPr lang="en-GB" sz="1800" dirty="0"/>
              <a:t>A calculator with statistical tables will be required for the Statistics element of the course.</a:t>
            </a:r>
          </a:p>
          <a:p>
            <a:pPr marL="0" indent="0">
              <a:buNone/>
            </a:pPr>
            <a:endParaRPr lang="en-GB" sz="1800" dirty="0"/>
          </a:p>
          <a:p>
            <a:endParaRPr lang="en-GB"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D716A19B-349B-451F-A0D7-BEECBC1FEF1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510285152"/>
      </p:ext>
    </p:extLst>
  </p:cSld>
  <p:clrMapOvr>
    <a:masterClrMapping/>
  </p:clrMapOvr>
  <mc:AlternateContent xmlns:mc="http://schemas.openxmlformats.org/markup-compatibility/2006">
    <mc:Choice xmlns:p14="http://schemas.microsoft.com/office/powerpoint/2010/main" Requires="p14">
      <p:transition spd="slow" p14:dur="2000" advTm="39173"/>
    </mc:Choice>
    <mc:Fallback>
      <p:transition spd="slow" advTm="39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Resources and Support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44419" y="1457979"/>
            <a:ext cx="10214404" cy="5235051"/>
          </a:xfrm>
        </p:spPr>
        <p:txBody>
          <a:bodyPr>
            <a:normAutofit/>
          </a:bodyPr>
          <a:lstStyle/>
          <a:p>
            <a:pPr marL="0" indent="0">
              <a:buNone/>
            </a:pPr>
            <a:r>
              <a:rPr lang="en-GB" sz="2000" u="sng" dirty="0"/>
              <a:t>Resources  available to support learning:</a:t>
            </a:r>
          </a:p>
          <a:p>
            <a:pPr marL="0" indent="0">
              <a:buNone/>
            </a:pPr>
            <a:r>
              <a:rPr lang="en-GB" sz="2000" u="sng" dirty="0"/>
              <a:t>Support for pupils:</a:t>
            </a:r>
          </a:p>
          <a:p>
            <a:pPr marL="0" indent="0">
              <a:buNone/>
            </a:pPr>
            <a:r>
              <a:rPr lang="en-US" sz="1900" dirty="0"/>
              <a:t>The work for every </a:t>
            </a:r>
            <a:r>
              <a:rPr lang="en-US" sz="1900" dirty="0" err="1"/>
              <a:t>Maths</a:t>
            </a:r>
            <a:r>
              <a:rPr lang="en-US" sz="1900" dirty="0"/>
              <a:t> lesson is available electronically via the lesson planner in Google classroom.</a:t>
            </a:r>
          </a:p>
          <a:p>
            <a:pPr marL="0" indent="0">
              <a:buNone/>
            </a:pPr>
            <a:r>
              <a:rPr lang="en-US" sz="1900" dirty="0"/>
              <a:t>Pupils will have access to all exercises, past papers and model solutions in the Google classroom.</a:t>
            </a:r>
          </a:p>
          <a:p>
            <a:pPr marL="0" indent="0">
              <a:buNone/>
            </a:pPr>
            <a:r>
              <a:rPr lang="en-US" sz="1900" dirty="0"/>
              <a:t>All pupils will be provided with extensive revision materials, including past papers and given links to appropriate online revision tutorials.</a:t>
            </a:r>
          </a:p>
          <a:p>
            <a:pPr marL="0" indent="0">
              <a:buNone/>
            </a:pPr>
            <a:endParaRPr lang="en-GB" sz="1900" dirty="0"/>
          </a:p>
          <a:p>
            <a:pPr marL="0" indent="0">
              <a:buNone/>
            </a:pPr>
            <a:r>
              <a:rPr lang="en-GB" sz="2000" u="sng" dirty="0"/>
              <a:t>How can parents/carers support their children?</a:t>
            </a:r>
          </a:p>
          <a:p>
            <a:r>
              <a:rPr lang="en-GB" altLang="en-US" sz="1900" dirty="0">
                <a:latin typeface="Calibri" panose="020F0502020204030204" pitchFamily="34" charset="0"/>
                <a:cs typeface="Calibri" panose="020F0502020204030204" pitchFamily="34" charset="0"/>
              </a:rPr>
              <a:t>Help your child be organised - the key to effective revision.</a:t>
            </a:r>
          </a:p>
          <a:p>
            <a:r>
              <a:rPr lang="en-US" altLang="en-US" sz="1900" dirty="0">
                <a:latin typeface="Calibri" panose="020F0502020204030204" pitchFamily="34" charset="0"/>
                <a:cs typeface="Calibri" panose="020F0502020204030204" pitchFamily="34" charset="0"/>
              </a:rPr>
              <a:t>M</a:t>
            </a:r>
            <a:r>
              <a:rPr lang="en-GB" altLang="en-US" sz="1900" dirty="0" err="1">
                <a:latin typeface="Calibri" panose="020F0502020204030204" pitchFamily="34" charset="0"/>
                <a:cs typeface="Calibri" panose="020F0502020204030204" pitchFamily="34" charset="0"/>
              </a:rPr>
              <a:t>ake</a:t>
            </a:r>
            <a:r>
              <a:rPr lang="en-GB" altLang="en-US" sz="1900" dirty="0">
                <a:latin typeface="Calibri" panose="020F0502020204030204" pitchFamily="34" charset="0"/>
                <a:cs typeface="Calibri" panose="020F0502020204030204" pitchFamily="34" charset="0"/>
              </a:rPr>
              <a:t> sure all homework tasks are up to date. </a:t>
            </a:r>
          </a:p>
          <a:p>
            <a:r>
              <a:rPr lang="en-GB" altLang="en-US" sz="1900" dirty="0">
                <a:latin typeface="Calibri" panose="020F0502020204030204" pitchFamily="34" charset="0"/>
                <a:cs typeface="Calibri" panose="020F0502020204030204" pitchFamily="34" charset="0"/>
              </a:rPr>
              <a:t>Make sure they have a quiet and uncluttered study space at home. </a:t>
            </a:r>
          </a:p>
          <a:p>
            <a:r>
              <a:rPr lang="en-GB" altLang="en-US" sz="1900" dirty="0">
                <a:latin typeface="Calibri" panose="020F0502020204030204" pitchFamily="34" charset="0"/>
                <a:cs typeface="Calibri" panose="020F0502020204030204" pitchFamily="34" charset="0"/>
              </a:rPr>
              <a:t>Use revision guides and summary notes to test their knowledge of facts and encourage pupils to write their own.</a:t>
            </a:r>
          </a:p>
          <a:p>
            <a:r>
              <a:rPr lang="en-GB" altLang="en-US" sz="1900" dirty="0">
                <a:latin typeface="Calibri" panose="020F0502020204030204" pitchFamily="34" charset="0"/>
                <a:cs typeface="Calibri" panose="020F0502020204030204" pitchFamily="34" charset="0"/>
              </a:rPr>
              <a:t>Encourage them to work for shorter periods, more frequently.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56880A02-68FE-47DE-9CC8-60EAF10BE0B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184427803"/>
      </p:ext>
    </p:extLst>
  </p:cSld>
  <p:clrMapOvr>
    <a:masterClrMapping/>
  </p:clrMapOvr>
  <mc:AlternateContent xmlns:mc="http://schemas.openxmlformats.org/markup-compatibility/2006">
    <mc:Choice xmlns:p14="http://schemas.microsoft.com/office/powerpoint/2010/main" Requires="p14">
      <p:transition spd="slow" p14:dur="2000" advTm="23085"/>
    </mc:Choice>
    <mc:Fallback>
      <p:transition spd="slow" advTm="230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Resources and Support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44419" y="1457979"/>
            <a:ext cx="10214404" cy="5235051"/>
          </a:xfrm>
        </p:spPr>
        <p:txBody>
          <a:bodyPr>
            <a:normAutofit/>
          </a:bodyPr>
          <a:lstStyle/>
          <a:p>
            <a:pPr marL="0" indent="0">
              <a:buNone/>
            </a:pPr>
            <a:r>
              <a:rPr lang="en-US" sz="2000" u="sng" dirty="0"/>
              <a:t>Links to Online Resources</a:t>
            </a:r>
            <a:endParaRPr lang="en-US" sz="2000" dirty="0"/>
          </a:p>
          <a:p>
            <a:pPr marL="0" indent="0">
              <a:buNone/>
            </a:pPr>
            <a:r>
              <a:rPr lang="en-US" sz="2000" dirty="0"/>
              <a:t>Most resources will be uploaded to the Google classroom</a:t>
            </a:r>
          </a:p>
          <a:p>
            <a:pPr marL="0" indent="0">
              <a:buNone/>
            </a:pPr>
            <a:r>
              <a:rPr lang="en-US" sz="2000" dirty="0" err="1">
                <a:hlinkClick r:id="rId6"/>
              </a:rPr>
              <a:t>Mathswatch</a:t>
            </a:r>
            <a:r>
              <a:rPr lang="en-US" sz="2000" dirty="0">
                <a:hlinkClick r:id="rId6"/>
              </a:rPr>
              <a:t>   </a:t>
            </a:r>
            <a:r>
              <a:rPr lang="en-US" sz="2000" dirty="0"/>
              <a:t>      	</a:t>
            </a:r>
          </a:p>
          <a:p>
            <a:pPr marL="0" indent="0">
              <a:buNone/>
            </a:pPr>
            <a:r>
              <a:rPr lang="en-US" sz="2000" dirty="0">
                <a:hlinkClick r:id="rId7"/>
              </a:rPr>
              <a:t>WJEC website</a:t>
            </a:r>
            <a:endParaRPr lang="en-US" sz="2000" dirty="0"/>
          </a:p>
          <a:p>
            <a:pPr marL="0" indent="0">
              <a:buNone/>
            </a:pPr>
            <a:r>
              <a:rPr lang="en-US" sz="2000" dirty="0">
                <a:hlinkClick r:id="rId8"/>
              </a:rPr>
              <a:t>Dragon </a:t>
            </a:r>
            <a:r>
              <a:rPr lang="en-US" sz="2000" dirty="0" err="1">
                <a:hlinkClick r:id="rId8"/>
              </a:rPr>
              <a:t>maths</a:t>
            </a:r>
            <a:endParaRPr lang="en-US" sz="2000" dirty="0"/>
          </a:p>
          <a:p>
            <a:pPr marL="0" indent="0">
              <a:buNone/>
            </a:pPr>
            <a:endParaRPr lang="en-US" sz="2000" dirty="0"/>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Audio 6">
            <a:hlinkClick r:id="" action="ppaction://media"/>
            <a:extLst>
              <a:ext uri="{FF2B5EF4-FFF2-40B4-BE49-F238E27FC236}">
                <a16:creationId xmlns:a16="http://schemas.microsoft.com/office/drawing/2014/main" id="{BE895987-A491-4E03-B8B1-11DC81919234}"/>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662469121"/>
      </p:ext>
    </p:extLst>
  </p:cSld>
  <p:clrMapOvr>
    <a:masterClrMapping/>
  </p:clrMapOvr>
  <mc:AlternateContent xmlns:mc="http://schemas.openxmlformats.org/markup-compatibility/2006">
    <mc:Choice xmlns:p14="http://schemas.microsoft.com/office/powerpoint/2010/main" Requires="p14">
      <p:transition spd="slow" p14:dur="2000" advTm="33672"/>
    </mc:Choice>
    <mc:Fallback>
      <p:transition spd="slow" advTm="336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803</Words>
  <Application>Microsoft Office PowerPoint</Application>
  <PresentationFormat>Widescreen</PresentationFormat>
  <Paragraphs>75</Paragraphs>
  <Slides>7</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Adamsky SF</vt:lpstr>
      <vt:lpstr>Arial</vt:lpstr>
      <vt:lpstr>Calibri</vt:lpstr>
      <vt:lpstr>Calibri Light</vt:lpstr>
      <vt:lpstr>Office Theme</vt:lpstr>
      <vt:lpstr>PowerPoint Presentation</vt:lpstr>
      <vt:lpstr>Course content and delivery </vt:lpstr>
      <vt:lpstr>Assessment</vt:lpstr>
      <vt:lpstr>Skills Development</vt:lpstr>
      <vt:lpstr>Our Expectations</vt:lpstr>
      <vt:lpstr>Resources and Support</vt:lpstr>
      <vt:lpstr>Resources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and 11 Information Evening</dc:title>
  <dc:creator>Kirsty Irvine</dc:creator>
  <cp:lastModifiedBy>Ceryl Jones</cp:lastModifiedBy>
  <cp:revision>41</cp:revision>
  <dcterms:created xsi:type="dcterms:W3CDTF">2021-09-23T20:46:14Z</dcterms:created>
  <dcterms:modified xsi:type="dcterms:W3CDTF">2021-11-04T16:56:20Z</dcterms:modified>
</cp:coreProperties>
</file>