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62" r:id="rId4"/>
    <p:sldId id="263" r:id="rId5"/>
    <p:sldId id="264" r:id="rId6"/>
    <p:sldId id="26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3883" autoAdjust="0"/>
  </p:normalViewPr>
  <p:slideViewPr>
    <p:cSldViewPr snapToGrid="0">
      <p:cViewPr varScale="1">
        <p:scale>
          <a:sx n="114" d="100"/>
          <a:sy n="114" d="100"/>
        </p:scale>
        <p:origin x="48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0668C5-9CC3-4133-8A91-331017CCFF70}" type="datetimeFigureOut">
              <a:rPr lang="en-GB" smtClean="0"/>
              <a:t>13/10/2021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E2D47D-C8EB-42C0-8145-F1EB594A636B}" type="slidenum">
              <a:rPr lang="en-GB" smtClean="0"/>
              <a:t>‹#›</a:t>
            </a:fld>
            <a:endParaRPr lang="en-GB"/>
          </a:p>
        </p:txBody>
      </p:sp>
    </p:spTree>
    <p:extLst>
      <p:ext uri="{BB962C8B-B14F-4D97-AF65-F5344CB8AC3E}">
        <p14:creationId xmlns:p14="http://schemas.microsoft.com/office/powerpoint/2010/main" val="1256324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1</a:t>
            </a:fld>
            <a:endParaRPr lang="en-GB"/>
          </a:p>
        </p:txBody>
      </p:sp>
    </p:spTree>
    <p:extLst>
      <p:ext uri="{BB962C8B-B14F-4D97-AF65-F5344CB8AC3E}">
        <p14:creationId xmlns:p14="http://schemas.microsoft.com/office/powerpoint/2010/main" val="2442373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2</a:t>
            </a:fld>
            <a:endParaRPr lang="en-GB"/>
          </a:p>
        </p:txBody>
      </p:sp>
    </p:spTree>
    <p:extLst>
      <p:ext uri="{BB962C8B-B14F-4D97-AF65-F5344CB8AC3E}">
        <p14:creationId xmlns:p14="http://schemas.microsoft.com/office/powerpoint/2010/main" val="1064993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3</a:t>
            </a:fld>
            <a:endParaRPr lang="en-GB"/>
          </a:p>
        </p:txBody>
      </p:sp>
    </p:spTree>
    <p:extLst>
      <p:ext uri="{BB962C8B-B14F-4D97-AF65-F5344CB8AC3E}">
        <p14:creationId xmlns:p14="http://schemas.microsoft.com/office/powerpoint/2010/main" val="3705409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4</a:t>
            </a:fld>
            <a:endParaRPr lang="en-GB"/>
          </a:p>
        </p:txBody>
      </p:sp>
    </p:spTree>
    <p:extLst>
      <p:ext uri="{BB962C8B-B14F-4D97-AF65-F5344CB8AC3E}">
        <p14:creationId xmlns:p14="http://schemas.microsoft.com/office/powerpoint/2010/main" val="3457006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5</a:t>
            </a:fld>
            <a:endParaRPr lang="en-GB"/>
          </a:p>
        </p:txBody>
      </p:sp>
    </p:spTree>
    <p:extLst>
      <p:ext uri="{BB962C8B-B14F-4D97-AF65-F5344CB8AC3E}">
        <p14:creationId xmlns:p14="http://schemas.microsoft.com/office/powerpoint/2010/main" val="795574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6</a:t>
            </a:fld>
            <a:endParaRPr lang="en-GB"/>
          </a:p>
        </p:txBody>
      </p:sp>
    </p:spTree>
    <p:extLst>
      <p:ext uri="{BB962C8B-B14F-4D97-AF65-F5344CB8AC3E}">
        <p14:creationId xmlns:p14="http://schemas.microsoft.com/office/powerpoint/2010/main" val="1161525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FE4DD-A6D2-4AE8-B9EF-60E6995F29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25F4EFE-F6E4-432D-99CF-1460470AA8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2E985FD-7C3E-41CC-87D4-01F7F244C183}"/>
              </a:ext>
            </a:extLst>
          </p:cNvPr>
          <p:cNvSpPr>
            <a:spLocks noGrp="1"/>
          </p:cNvSpPr>
          <p:nvPr>
            <p:ph type="dt" sz="half" idx="10"/>
          </p:nvPr>
        </p:nvSpPr>
        <p:spPr/>
        <p:txBody>
          <a:bodyPr/>
          <a:lstStyle/>
          <a:p>
            <a:fld id="{9B7AA5B8-8C02-4A30-8404-B8D2153A0EBC}" type="datetimeFigureOut">
              <a:rPr lang="en-GB" smtClean="0"/>
              <a:t>13/10/2021</a:t>
            </a:fld>
            <a:endParaRPr lang="en-GB"/>
          </a:p>
        </p:txBody>
      </p:sp>
      <p:sp>
        <p:nvSpPr>
          <p:cNvPr id="5" name="Footer Placeholder 4">
            <a:extLst>
              <a:ext uri="{FF2B5EF4-FFF2-40B4-BE49-F238E27FC236}">
                <a16:creationId xmlns:a16="http://schemas.microsoft.com/office/drawing/2014/main" id="{CE366136-895C-4554-89A9-4F69E40116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8417D5-88EA-4EF4-92DD-9B29F661F456}"/>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3170502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7D662-1A4B-4644-83F2-864BA1C82B1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7B11EAD-7F74-4DC2-B2B1-DEB89F0617B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A45D99-FF4A-4C75-A58A-EB47C38EEDAE}"/>
              </a:ext>
            </a:extLst>
          </p:cNvPr>
          <p:cNvSpPr>
            <a:spLocks noGrp="1"/>
          </p:cNvSpPr>
          <p:nvPr>
            <p:ph type="dt" sz="half" idx="10"/>
          </p:nvPr>
        </p:nvSpPr>
        <p:spPr/>
        <p:txBody>
          <a:bodyPr/>
          <a:lstStyle/>
          <a:p>
            <a:fld id="{9B7AA5B8-8C02-4A30-8404-B8D2153A0EBC}" type="datetimeFigureOut">
              <a:rPr lang="en-GB" smtClean="0"/>
              <a:t>13/10/2021</a:t>
            </a:fld>
            <a:endParaRPr lang="en-GB"/>
          </a:p>
        </p:txBody>
      </p:sp>
      <p:sp>
        <p:nvSpPr>
          <p:cNvPr id="5" name="Footer Placeholder 4">
            <a:extLst>
              <a:ext uri="{FF2B5EF4-FFF2-40B4-BE49-F238E27FC236}">
                <a16:creationId xmlns:a16="http://schemas.microsoft.com/office/drawing/2014/main" id="{6D7BC8EC-8F7D-4F40-B43C-1A76FC3C10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E12F9A-204F-4410-8E57-27AEC77A2137}"/>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205197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D6F434-A854-45D9-8FEB-EA9AA14FB10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A960C1-F555-4484-9435-04721108942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BF1CD4-2CD5-4B09-BDC7-D1E9E32AFDFF}"/>
              </a:ext>
            </a:extLst>
          </p:cNvPr>
          <p:cNvSpPr>
            <a:spLocks noGrp="1"/>
          </p:cNvSpPr>
          <p:nvPr>
            <p:ph type="dt" sz="half" idx="10"/>
          </p:nvPr>
        </p:nvSpPr>
        <p:spPr/>
        <p:txBody>
          <a:bodyPr/>
          <a:lstStyle/>
          <a:p>
            <a:fld id="{9B7AA5B8-8C02-4A30-8404-B8D2153A0EBC}" type="datetimeFigureOut">
              <a:rPr lang="en-GB" smtClean="0"/>
              <a:t>13/10/2021</a:t>
            </a:fld>
            <a:endParaRPr lang="en-GB"/>
          </a:p>
        </p:txBody>
      </p:sp>
      <p:sp>
        <p:nvSpPr>
          <p:cNvPr id="5" name="Footer Placeholder 4">
            <a:extLst>
              <a:ext uri="{FF2B5EF4-FFF2-40B4-BE49-F238E27FC236}">
                <a16:creationId xmlns:a16="http://schemas.microsoft.com/office/drawing/2014/main" id="{FD175ADE-9681-430B-97F5-9935ABCD1C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72FA6-3C9B-43FE-B567-C3BA1A794B67}"/>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3252666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85F28-0A1A-4576-B105-A498458852E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6AB0F9-0282-4C7C-BF27-0998940C38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908DF3-82AE-444A-B0CC-7DE2C5ECF1C6}"/>
              </a:ext>
            </a:extLst>
          </p:cNvPr>
          <p:cNvSpPr>
            <a:spLocks noGrp="1"/>
          </p:cNvSpPr>
          <p:nvPr>
            <p:ph type="dt" sz="half" idx="10"/>
          </p:nvPr>
        </p:nvSpPr>
        <p:spPr/>
        <p:txBody>
          <a:bodyPr/>
          <a:lstStyle/>
          <a:p>
            <a:fld id="{9B7AA5B8-8C02-4A30-8404-B8D2153A0EBC}" type="datetimeFigureOut">
              <a:rPr lang="en-GB" smtClean="0"/>
              <a:t>13/10/2021</a:t>
            </a:fld>
            <a:endParaRPr lang="en-GB"/>
          </a:p>
        </p:txBody>
      </p:sp>
      <p:sp>
        <p:nvSpPr>
          <p:cNvPr id="5" name="Footer Placeholder 4">
            <a:extLst>
              <a:ext uri="{FF2B5EF4-FFF2-40B4-BE49-F238E27FC236}">
                <a16:creationId xmlns:a16="http://schemas.microsoft.com/office/drawing/2014/main" id="{6E33B91C-246A-4AA4-937A-59F126BFF1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96FF29-DEDA-47B8-8FE5-C412BD068D59}"/>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3172629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1FC5-AEB0-4785-A313-9D71522096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CCD8913-C024-45EF-AFEA-479B8E4A19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68F60B-C274-4BAF-9173-2C14C554193E}"/>
              </a:ext>
            </a:extLst>
          </p:cNvPr>
          <p:cNvSpPr>
            <a:spLocks noGrp="1"/>
          </p:cNvSpPr>
          <p:nvPr>
            <p:ph type="dt" sz="half" idx="10"/>
          </p:nvPr>
        </p:nvSpPr>
        <p:spPr/>
        <p:txBody>
          <a:bodyPr/>
          <a:lstStyle/>
          <a:p>
            <a:fld id="{9B7AA5B8-8C02-4A30-8404-B8D2153A0EBC}" type="datetimeFigureOut">
              <a:rPr lang="en-GB" smtClean="0"/>
              <a:t>13/10/2021</a:t>
            </a:fld>
            <a:endParaRPr lang="en-GB"/>
          </a:p>
        </p:txBody>
      </p:sp>
      <p:sp>
        <p:nvSpPr>
          <p:cNvPr id="5" name="Footer Placeholder 4">
            <a:extLst>
              <a:ext uri="{FF2B5EF4-FFF2-40B4-BE49-F238E27FC236}">
                <a16:creationId xmlns:a16="http://schemas.microsoft.com/office/drawing/2014/main" id="{D43ED1C3-675F-47B8-8E06-C3F8F827F1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6B99F-939D-483D-B777-DF00CB518A3E}"/>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1515656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103D-611E-474D-8BF5-46AE5C211B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828BB8-D9CD-41C0-B7B0-B67B81F3407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CB60AF2-9166-487D-B39E-7530F4EF80F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F636BA0-2930-42F8-8394-92369CFB4726}"/>
              </a:ext>
            </a:extLst>
          </p:cNvPr>
          <p:cNvSpPr>
            <a:spLocks noGrp="1"/>
          </p:cNvSpPr>
          <p:nvPr>
            <p:ph type="dt" sz="half" idx="10"/>
          </p:nvPr>
        </p:nvSpPr>
        <p:spPr/>
        <p:txBody>
          <a:bodyPr/>
          <a:lstStyle/>
          <a:p>
            <a:fld id="{9B7AA5B8-8C02-4A30-8404-B8D2153A0EBC}" type="datetimeFigureOut">
              <a:rPr lang="en-GB" smtClean="0"/>
              <a:t>13/10/2021</a:t>
            </a:fld>
            <a:endParaRPr lang="en-GB"/>
          </a:p>
        </p:txBody>
      </p:sp>
      <p:sp>
        <p:nvSpPr>
          <p:cNvPr id="6" name="Footer Placeholder 5">
            <a:extLst>
              <a:ext uri="{FF2B5EF4-FFF2-40B4-BE49-F238E27FC236}">
                <a16:creationId xmlns:a16="http://schemas.microsoft.com/office/drawing/2014/main" id="{76F27F4B-A5A1-4E63-BCEC-A2C76A4342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46BF54-F12E-480F-950E-6C22472A95D4}"/>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2146540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D7FB7-9274-417B-B67B-5E8CEC87057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CC404B-9E1B-4C0A-A79A-B7622152EC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3AF5B69-0A13-421C-8C81-0E73EA70AAF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17701DC-8AB5-4380-B084-95957F045F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C1DC53F-6982-4847-B73A-60FC6A18605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36BAC25-FDE6-464A-AC00-DD6AAAB7B7E7}"/>
              </a:ext>
            </a:extLst>
          </p:cNvPr>
          <p:cNvSpPr>
            <a:spLocks noGrp="1"/>
          </p:cNvSpPr>
          <p:nvPr>
            <p:ph type="dt" sz="half" idx="10"/>
          </p:nvPr>
        </p:nvSpPr>
        <p:spPr/>
        <p:txBody>
          <a:bodyPr/>
          <a:lstStyle/>
          <a:p>
            <a:fld id="{9B7AA5B8-8C02-4A30-8404-B8D2153A0EBC}" type="datetimeFigureOut">
              <a:rPr lang="en-GB" smtClean="0"/>
              <a:t>13/10/2021</a:t>
            </a:fld>
            <a:endParaRPr lang="en-GB"/>
          </a:p>
        </p:txBody>
      </p:sp>
      <p:sp>
        <p:nvSpPr>
          <p:cNvPr id="8" name="Footer Placeholder 7">
            <a:extLst>
              <a:ext uri="{FF2B5EF4-FFF2-40B4-BE49-F238E27FC236}">
                <a16:creationId xmlns:a16="http://schemas.microsoft.com/office/drawing/2014/main" id="{5B0FE414-225D-4A6F-ABE4-D1EDBC1B0B6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14266AE-91BE-4990-A728-C82F3602E75C}"/>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3017229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6293F-80E1-4FA5-A0D1-49939F8CA6B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C7C6427-51B3-4499-A3E4-4BC4850342D5}"/>
              </a:ext>
            </a:extLst>
          </p:cNvPr>
          <p:cNvSpPr>
            <a:spLocks noGrp="1"/>
          </p:cNvSpPr>
          <p:nvPr>
            <p:ph type="dt" sz="half" idx="10"/>
          </p:nvPr>
        </p:nvSpPr>
        <p:spPr/>
        <p:txBody>
          <a:bodyPr/>
          <a:lstStyle/>
          <a:p>
            <a:fld id="{9B7AA5B8-8C02-4A30-8404-B8D2153A0EBC}" type="datetimeFigureOut">
              <a:rPr lang="en-GB" smtClean="0"/>
              <a:t>13/10/2021</a:t>
            </a:fld>
            <a:endParaRPr lang="en-GB"/>
          </a:p>
        </p:txBody>
      </p:sp>
      <p:sp>
        <p:nvSpPr>
          <p:cNvPr id="4" name="Footer Placeholder 3">
            <a:extLst>
              <a:ext uri="{FF2B5EF4-FFF2-40B4-BE49-F238E27FC236}">
                <a16:creationId xmlns:a16="http://schemas.microsoft.com/office/drawing/2014/main" id="{2683C24A-B3AB-4EF4-8844-8842DD863C9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14E43E7-B85A-496D-9764-0BE1426B48EF}"/>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1867979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05CF0-5A91-471A-93E9-5EBB0AC16BB5}"/>
              </a:ext>
            </a:extLst>
          </p:cNvPr>
          <p:cNvSpPr>
            <a:spLocks noGrp="1"/>
          </p:cNvSpPr>
          <p:nvPr>
            <p:ph type="dt" sz="half" idx="10"/>
          </p:nvPr>
        </p:nvSpPr>
        <p:spPr/>
        <p:txBody>
          <a:bodyPr/>
          <a:lstStyle/>
          <a:p>
            <a:fld id="{9B7AA5B8-8C02-4A30-8404-B8D2153A0EBC}" type="datetimeFigureOut">
              <a:rPr lang="en-GB" smtClean="0"/>
              <a:t>13/10/2021</a:t>
            </a:fld>
            <a:endParaRPr lang="en-GB"/>
          </a:p>
        </p:txBody>
      </p:sp>
      <p:sp>
        <p:nvSpPr>
          <p:cNvPr id="3" name="Footer Placeholder 2">
            <a:extLst>
              <a:ext uri="{FF2B5EF4-FFF2-40B4-BE49-F238E27FC236}">
                <a16:creationId xmlns:a16="http://schemas.microsoft.com/office/drawing/2014/main" id="{43D517AD-09AE-4D3A-A66F-A7DE7CB0CEE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DA6938B-D03E-4700-A9DB-C278E15E6E11}"/>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2541932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853D8-D3AE-4449-B51B-244BDD8305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A388D18-50B8-4451-84E5-4F362CCBF5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2CE8CC7-5FD3-4D23-85D3-E953BA7B88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9E867B9-AA0B-41E9-8AA2-0393AC3C03EC}"/>
              </a:ext>
            </a:extLst>
          </p:cNvPr>
          <p:cNvSpPr>
            <a:spLocks noGrp="1"/>
          </p:cNvSpPr>
          <p:nvPr>
            <p:ph type="dt" sz="half" idx="10"/>
          </p:nvPr>
        </p:nvSpPr>
        <p:spPr/>
        <p:txBody>
          <a:bodyPr/>
          <a:lstStyle/>
          <a:p>
            <a:fld id="{9B7AA5B8-8C02-4A30-8404-B8D2153A0EBC}" type="datetimeFigureOut">
              <a:rPr lang="en-GB" smtClean="0"/>
              <a:t>13/10/2021</a:t>
            </a:fld>
            <a:endParaRPr lang="en-GB"/>
          </a:p>
        </p:txBody>
      </p:sp>
      <p:sp>
        <p:nvSpPr>
          <p:cNvPr id="6" name="Footer Placeholder 5">
            <a:extLst>
              <a:ext uri="{FF2B5EF4-FFF2-40B4-BE49-F238E27FC236}">
                <a16:creationId xmlns:a16="http://schemas.microsoft.com/office/drawing/2014/main" id="{CC5E413B-1CD1-43E1-848D-D44E9F64CD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49FC7E-1EE0-442C-88B0-1F9E248205B9}"/>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895341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58EFE-6760-4C65-83ED-37C93B3E9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916B8A6-C817-44A7-943E-FC57F7BF8A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6979D2E-6063-4C7A-8250-6D9931934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E13ED1-9D27-4F99-B141-60597764A64B}"/>
              </a:ext>
            </a:extLst>
          </p:cNvPr>
          <p:cNvSpPr>
            <a:spLocks noGrp="1"/>
          </p:cNvSpPr>
          <p:nvPr>
            <p:ph type="dt" sz="half" idx="10"/>
          </p:nvPr>
        </p:nvSpPr>
        <p:spPr/>
        <p:txBody>
          <a:bodyPr/>
          <a:lstStyle/>
          <a:p>
            <a:fld id="{9B7AA5B8-8C02-4A30-8404-B8D2153A0EBC}" type="datetimeFigureOut">
              <a:rPr lang="en-GB" smtClean="0"/>
              <a:t>13/10/2021</a:t>
            </a:fld>
            <a:endParaRPr lang="en-GB"/>
          </a:p>
        </p:txBody>
      </p:sp>
      <p:sp>
        <p:nvSpPr>
          <p:cNvPr id="6" name="Footer Placeholder 5">
            <a:extLst>
              <a:ext uri="{FF2B5EF4-FFF2-40B4-BE49-F238E27FC236}">
                <a16:creationId xmlns:a16="http://schemas.microsoft.com/office/drawing/2014/main" id="{C86AB737-C0C8-4F06-9185-AD67F2F78A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F070D7-431E-4ABF-80D5-104F940934EC}"/>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519369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BA04AD-3012-456D-A125-A032D4381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ADD75C-E245-47AD-B847-4659E84B1B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4B2ABD-39A6-4DFD-B53C-8459CA2228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7AA5B8-8C02-4A30-8404-B8D2153A0EBC}" type="datetimeFigureOut">
              <a:rPr lang="en-GB" smtClean="0"/>
              <a:t>13/10/2021</a:t>
            </a:fld>
            <a:endParaRPr lang="en-GB"/>
          </a:p>
        </p:txBody>
      </p:sp>
      <p:sp>
        <p:nvSpPr>
          <p:cNvPr id="5" name="Footer Placeholder 4">
            <a:extLst>
              <a:ext uri="{FF2B5EF4-FFF2-40B4-BE49-F238E27FC236}">
                <a16:creationId xmlns:a16="http://schemas.microsoft.com/office/drawing/2014/main" id="{F908A9F9-422C-401A-ABA8-9AAFE781C0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ED4A27E-F9C4-4CC8-80A5-50ABF7D93D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E16EB-968E-4318-A309-6F62A37CEBC2}" type="slidenum">
              <a:rPr lang="en-GB" smtClean="0"/>
              <a:t>‹#›</a:t>
            </a:fld>
            <a:endParaRPr lang="en-GB"/>
          </a:p>
        </p:txBody>
      </p:sp>
    </p:spTree>
    <p:extLst>
      <p:ext uri="{BB962C8B-B14F-4D97-AF65-F5344CB8AC3E}">
        <p14:creationId xmlns:p14="http://schemas.microsoft.com/office/powerpoint/2010/main" val="938169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2.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3.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5.m4a"/><Relationship Id="rId7"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notesSlide" Target="../notesSlides/notesSlide4.xml"/><Relationship Id="rId11" Type="http://schemas.openxmlformats.org/officeDocument/2006/relationships/image" Target="../media/image3.png"/><Relationship Id="rId5" Type="http://schemas.openxmlformats.org/officeDocument/2006/relationships/slideLayout" Target="../slideLayouts/slideLayout2.xml"/><Relationship Id="rId10" Type="http://schemas.openxmlformats.org/officeDocument/2006/relationships/image" Target="../media/image6.PNG"/><Relationship Id="rId4" Type="http://schemas.openxmlformats.org/officeDocument/2006/relationships/audio" Target="../media/media5.m4a"/><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5.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hyperlink" Target="https://www.wjec.co.uk/qualifications/physical-education-gcse/#tab_overview" TargetMode="External"/><Relationship Id="rId13" Type="http://schemas.openxmlformats.org/officeDocument/2006/relationships/image" Target="../media/image3.png"/><Relationship Id="rId3" Type="http://schemas.microsoft.com/office/2007/relationships/media" Target="../media/media8.m4a"/><Relationship Id="rId7" Type="http://schemas.openxmlformats.org/officeDocument/2006/relationships/image" Target="../media/image2.PNG"/><Relationship Id="rId12" Type="http://schemas.openxmlformats.org/officeDocument/2006/relationships/image" Target="../media/image6.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notesSlide" Target="../notesSlides/notesSlide6.xml"/><Relationship Id="rId11" Type="http://schemas.openxmlformats.org/officeDocument/2006/relationships/image" Target="../media/image5.PNG"/><Relationship Id="rId5" Type="http://schemas.openxmlformats.org/officeDocument/2006/relationships/slideLayout" Target="../slideLayouts/slideLayout2.xml"/><Relationship Id="rId10" Type="http://schemas.openxmlformats.org/officeDocument/2006/relationships/image" Target="../media/image4.PNG"/><Relationship Id="rId4" Type="http://schemas.openxmlformats.org/officeDocument/2006/relationships/audio" Target="../media/media8.m4a"/><Relationship Id="rId9" Type="http://schemas.openxmlformats.org/officeDocument/2006/relationships/hyperlink" Target="https://www.bbc.co.uk/bitesize/subjects/znyb4w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7212DBE-02A3-48E9-9737-0BFBFFB70077}"/>
              </a:ext>
            </a:extLst>
          </p:cNvPr>
          <p:cNvPicPr>
            <a:picLocks noChangeAspect="1"/>
          </p:cNvPicPr>
          <p:nvPr/>
        </p:nvPicPr>
        <p:blipFill>
          <a:blip r:embed="rId5"/>
          <a:stretch>
            <a:fillRect/>
          </a:stretch>
        </p:blipFill>
        <p:spPr>
          <a:xfrm>
            <a:off x="8167816" y="0"/>
            <a:ext cx="4024184" cy="6858000"/>
          </a:xfrm>
          <a:prstGeom prst="rect">
            <a:avLst/>
          </a:prstGeom>
        </p:spPr>
      </p:pic>
      <p:pic>
        <p:nvPicPr>
          <p:cNvPr id="18" name="Picture 17">
            <a:extLst>
              <a:ext uri="{FF2B5EF4-FFF2-40B4-BE49-F238E27FC236}">
                <a16:creationId xmlns:a16="http://schemas.microsoft.com/office/drawing/2014/main" id="{4211E543-3354-4B4D-9B05-71C81441AD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989" y="168798"/>
            <a:ext cx="2103579" cy="2014696"/>
          </a:xfrm>
          <a:prstGeom prst="rect">
            <a:avLst/>
          </a:prstGeom>
        </p:spPr>
      </p:pic>
      <p:sp>
        <p:nvSpPr>
          <p:cNvPr id="19" name="Rectangle 18">
            <a:extLst>
              <a:ext uri="{FF2B5EF4-FFF2-40B4-BE49-F238E27FC236}">
                <a16:creationId xmlns:a16="http://schemas.microsoft.com/office/drawing/2014/main" id="{6F112866-78E3-45E5-A4C2-993249C91709}"/>
              </a:ext>
            </a:extLst>
          </p:cNvPr>
          <p:cNvSpPr/>
          <p:nvPr/>
        </p:nvSpPr>
        <p:spPr>
          <a:xfrm>
            <a:off x="2899722" y="74142"/>
            <a:ext cx="4353694" cy="1323439"/>
          </a:xfrm>
          <a:prstGeom prst="rect">
            <a:avLst/>
          </a:prstGeom>
          <a:solidFill>
            <a:schemeClr val="bg1"/>
          </a:solidFill>
        </p:spPr>
        <p:txBody>
          <a:bodyPr wrap="square" lIns="91440" tIns="45720" rIns="91440" bIns="45720">
            <a:spAutoFit/>
          </a:bodyPr>
          <a:lstStyle/>
          <a:p>
            <a:pPr algn="ctr"/>
            <a:r>
              <a:rPr lang="en-US" sz="4000" b="1" cap="none" spc="50" dirty="0">
                <a:ln w="9525" cmpd="sng">
                  <a:solidFill>
                    <a:schemeClr val="accent1">
                      <a:lumMod val="50000"/>
                    </a:schemeClr>
                  </a:solidFill>
                  <a:prstDash val="solid"/>
                </a:ln>
                <a:solidFill>
                  <a:srgbClr val="FFC000"/>
                </a:solidFill>
                <a:effectLst>
                  <a:glow rad="38100">
                    <a:schemeClr val="accent1">
                      <a:alpha val="40000"/>
                    </a:schemeClr>
                  </a:glow>
                </a:effectLst>
              </a:rPr>
              <a:t>Working Together,</a:t>
            </a:r>
            <a:endParaRPr lang="en-US" sz="4000" b="1" spc="50" dirty="0">
              <a:ln w="9525" cmpd="sng">
                <a:solidFill>
                  <a:schemeClr val="accent1">
                    <a:lumMod val="50000"/>
                  </a:schemeClr>
                </a:solidFill>
                <a:prstDash val="solid"/>
              </a:ln>
              <a:solidFill>
                <a:srgbClr val="FFC000"/>
              </a:solidFill>
              <a:effectLst>
                <a:glow rad="38100">
                  <a:schemeClr val="accent1">
                    <a:alpha val="40000"/>
                  </a:schemeClr>
                </a:glow>
              </a:effectLst>
            </a:endParaRPr>
          </a:p>
          <a:p>
            <a:pPr algn="ctr"/>
            <a:r>
              <a:rPr lang="en-US" sz="4000" b="1" cap="none" spc="50" dirty="0">
                <a:ln w="9525" cmpd="sng">
                  <a:solidFill>
                    <a:schemeClr val="accent1">
                      <a:lumMod val="50000"/>
                    </a:schemeClr>
                  </a:solidFill>
                  <a:prstDash val="solid"/>
                </a:ln>
                <a:solidFill>
                  <a:srgbClr val="FFC000"/>
                </a:solidFill>
                <a:effectLst>
                  <a:glow rad="38100">
                    <a:schemeClr val="accent1">
                      <a:alpha val="40000"/>
                    </a:schemeClr>
                  </a:glow>
                </a:effectLst>
              </a:rPr>
              <a:t>Achieving </a:t>
            </a:r>
            <a:r>
              <a:rPr lang="en-US" sz="4000" b="1" spc="50" dirty="0">
                <a:ln w="9525" cmpd="sng">
                  <a:solidFill>
                    <a:schemeClr val="accent1">
                      <a:lumMod val="50000"/>
                    </a:schemeClr>
                  </a:solidFill>
                  <a:prstDash val="solid"/>
                </a:ln>
                <a:solidFill>
                  <a:srgbClr val="FFC000"/>
                </a:solidFill>
                <a:effectLst>
                  <a:glow rad="38100">
                    <a:schemeClr val="accent1">
                      <a:alpha val="40000"/>
                    </a:schemeClr>
                  </a:glow>
                </a:effectLst>
              </a:rPr>
              <a:t>M</a:t>
            </a:r>
            <a:r>
              <a:rPr lang="en-US" sz="4000" b="1" cap="none" spc="50" dirty="0">
                <a:ln w="9525" cmpd="sng">
                  <a:solidFill>
                    <a:schemeClr val="accent1">
                      <a:lumMod val="50000"/>
                    </a:schemeClr>
                  </a:solidFill>
                  <a:prstDash val="solid"/>
                </a:ln>
                <a:solidFill>
                  <a:srgbClr val="FFC000"/>
                </a:solidFill>
                <a:effectLst>
                  <a:glow rad="38100">
                    <a:schemeClr val="accent1">
                      <a:alpha val="40000"/>
                    </a:schemeClr>
                  </a:glow>
                </a:effectLst>
              </a:rPr>
              <a:t>ore</a:t>
            </a:r>
          </a:p>
        </p:txBody>
      </p:sp>
      <p:sp>
        <p:nvSpPr>
          <p:cNvPr id="20" name="TextBox 19">
            <a:extLst>
              <a:ext uri="{FF2B5EF4-FFF2-40B4-BE49-F238E27FC236}">
                <a16:creationId xmlns:a16="http://schemas.microsoft.com/office/drawing/2014/main" id="{2C871FA2-E8DB-4590-B2DE-79B6FF1A97D2}"/>
              </a:ext>
            </a:extLst>
          </p:cNvPr>
          <p:cNvSpPr txBox="1"/>
          <p:nvPr/>
        </p:nvSpPr>
        <p:spPr>
          <a:xfrm>
            <a:off x="198304" y="2395240"/>
            <a:ext cx="7651762" cy="3724096"/>
          </a:xfrm>
          <a:prstGeom prst="rect">
            <a:avLst/>
          </a:prstGeom>
          <a:noFill/>
        </p:spPr>
        <p:txBody>
          <a:bodyPr wrap="square" rtlCol="0">
            <a:spAutoFit/>
          </a:bodyPr>
          <a:lstStyle/>
          <a:p>
            <a:pPr algn="ctr"/>
            <a:r>
              <a:rPr lang="en-GB" sz="5400" b="1" dirty="0">
                <a:solidFill>
                  <a:schemeClr val="accent1">
                    <a:lumMod val="50000"/>
                  </a:schemeClr>
                </a:solidFill>
                <a:effectLst>
                  <a:outerShdw blurRad="50800" dist="38100" algn="l" rotWithShape="0">
                    <a:prstClr val="black">
                      <a:alpha val="40000"/>
                    </a:prstClr>
                  </a:outerShdw>
                </a:effectLst>
                <a:latin typeface="Adamsky SF" pitchFamily="2" charset="0"/>
              </a:rPr>
              <a:t>Year 10 and 11 Information Evening</a:t>
            </a:r>
          </a:p>
          <a:p>
            <a:pPr algn="ctr"/>
            <a:endParaRPr lang="en-GB" sz="4400" b="1" dirty="0">
              <a:solidFill>
                <a:schemeClr val="accent1">
                  <a:lumMod val="50000"/>
                </a:schemeClr>
              </a:solidFill>
              <a:effectLst>
                <a:outerShdw blurRad="50800" dist="38100" algn="l" rotWithShape="0">
                  <a:prstClr val="black">
                    <a:alpha val="40000"/>
                  </a:prstClr>
                </a:outerShdw>
              </a:effectLst>
              <a:latin typeface="Adamsky SF" pitchFamily="2" charset="0"/>
            </a:endParaRPr>
          </a:p>
          <a:p>
            <a:pPr algn="ctr"/>
            <a:r>
              <a:rPr lang="en-GB" sz="4000" b="1" dirty="0">
                <a:solidFill>
                  <a:schemeClr val="accent1">
                    <a:lumMod val="50000"/>
                  </a:schemeClr>
                </a:solidFill>
                <a:effectLst>
                  <a:outerShdw blurRad="50800" dist="38100" algn="l" rotWithShape="0">
                    <a:prstClr val="black">
                      <a:alpha val="40000"/>
                    </a:prstClr>
                  </a:outerShdw>
                </a:effectLst>
                <a:latin typeface="Adamsky SF" pitchFamily="2" charset="0"/>
              </a:rPr>
              <a:t>21</a:t>
            </a:r>
            <a:r>
              <a:rPr lang="en-GB" sz="4000" b="1" baseline="30000" dirty="0">
                <a:solidFill>
                  <a:schemeClr val="accent1">
                    <a:lumMod val="50000"/>
                  </a:schemeClr>
                </a:solidFill>
                <a:effectLst>
                  <a:outerShdw blurRad="50800" dist="38100" algn="l" rotWithShape="0">
                    <a:prstClr val="black">
                      <a:alpha val="40000"/>
                    </a:prstClr>
                  </a:outerShdw>
                </a:effectLst>
                <a:latin typeface="Adamsky SF" pitchFamily="2" charset="0"/>
              </a:rPr>
              <a:t>st</a:t>
            </a:r>
            <a:r>
              <a:rPr lang="en-GB" sz="4000" b="1" dirty="0">
                <a:solidFill>
                  <a:schemeClr val="accent1">
                    <a:lumMod val="50000"/>
                  </a:schemeClr>
                </a:solidFill>
                <a:effectLst>
                  <a:outerShdw blurRad="50800" dist="38100" algn="l" rotWithShape="0">
                    <a:prstClr val="black">
                      <a:alpha val="40000"/>
                    </a:prstClr>
                  </a:outerShdw>
                </a:effectLst>
                <a:latin typeface="Adamsky SF" pitchFamily="2" charset="0"/>
              </a:rPr>
              <a:t> October 2021</a:t>
            </a:r>
          </a:p>
          <a:p>
            <a:pPr algn="ctr"/>
            <a:r>
              <a:rPr lang="en-GB" sz="4400" b="1" dirty="0">
                <a:solidFill>
                  <a:schemeClr val="accent1">
                    <a:lumMod val="50000"/>
                  </a:schemeClr>
                </a:solidFill>
                <a:effectLst>
                  <a:outerShdw blurRad="50800" dist="38100" algn="l" rotWithShape="0">
                    <a:prstClr val="black">
                      <a:alpha val="40000"/>
                    </a:prstClr>
                  </a:outerShdw>
                </a:effectLst>
                <a:latin typeface="Adamsky SF" pitchFamily="2" charset="0"/>
              </a:rPr>
              <a:t>Physical Education</a:t>
            </a:r>
          </a:p>
        </p:txBody>
      </p:sp>
      <p:sp>
        <p:nvSpPr>
          <p:cNvPr id="21" name="Rectangle 20">
            <a:extLst>
              <a:ext uri="{FF2B5EF4-FFF2-40B4-BE49-F238E27FC236}">
                <a16:creationId xmlns:a16="http://schemas.microsoft.com/office/drawing/2014/main" id="{16391BF3-3538-4E04-9EEF-75877D2BB5C3}"/>
              </a:ext>
            </a:extLst>
          </p:cNvPr>
          <p:cNvSpPr/>
          <p:nvPr/>
        </p:nvSpPr>
        <p:spPr>
          <a:xfrm>
            <a:off x="2899722" y="1409938"/>
            <a:ext cx="4353694" cy="584775"/>
          </a:xfrm>
          <a:prstGeom prst="rect">
            <a:avLst/>
          </a:prstGeom>
          <a:solidFill>
            <a:schemeClr val="bg1"/>
          </a:solidFill>
        </p:spPr>
        <p:txBody>
          <a:bodyPr wrap="square" lIns="91440" tIns="45720" rIns="91440" bIns="45720">
            <a:spAutoFit/>
          </a:bodyPr>
          <a:lstStyle/>
          <a:p>
            <a:pPr algn="ctr"/>
            <a:r>
              <a:rPr lang="en-US" sz="3200" b="1" cap="none" spc="50" dirty="0" err="1">
                <a:ln w="9525" cmpd="sng">
                  <a:solidFill>
                    <a:srgbClr val="FFC000"/>
                  </a:solidFill>
                  <a:prstDash val="solid"/>
                </a:ln>
                <a:solidFill>
                  <a:schemeClr val="accent1">
                    <a:lumMod val="50000"/>
                  </a:schemeClr>
                </a:solidFill>
                <a:effectLst>
                  <a:glow rad="38100">
                    <a:schemeClr val="accent1">
                      <a:alpha val="40000"/>
                    </a:schemeClr>
                  </a:glow>
                </a:effectLst>
              </a:rPr>
              <a:t>Cydweithio</a:t>
            </a:r>
            <a:r>
              <a:rPr lang="en-US" sz="3200" b="1" cap="none" spc="50" dirty="0">
                <a:ln w="9525" cmpd="sng">
                  <a:solidFill>
                    <a:srgbClr val="FFC000"/>
                  </a:solidFill>
                  <a:prstDash val="solid"/>
                </a:ln>
                <a:solidFill>
                  <a:schemeClr val="accent1">
                    <a:lumMod val="50000"/>
                  </a:schemeClr>
                </a:solidFill>
                <a:effectLst>
                  <a:glow rad="38100">
                    <a:schemeClr val="accent1">
                      <a:alpha val="40000"/>
                    </a:schemeClr>
                  </a:glow>
                </a:effectLst>
              </a:rPr>
              <a:t> a </a:t>
            </a:r>
            <a:r>
              <a:rPr lang="en-US" sz="3200" b="1" cap="none" spc="50" dirty="0" err="1">
                <a:ln w="9525" cmpd="sng">
                  <a:solidFill>
                    <a:srgbClr val="FFC000"/>
                  </a:solidFill>
                  <a:prstDash val="solid"/>
                </a:ln>
                <a:solidFill>
                  <a:schemeClr val="accent1">
                    <a:lumMod val="50000"/>
                  </a:schemeClr>
                </a:solidFill>
                <a:effectLst>
                  <a:glow rad="38100">
                    <a:schemeClr val="accent1">
                      <a:alpha val="40000"/>
                    </a:schemeClr>
                  </a:glow>
                </a:effectLst>
              </a:rPr>
              <a:t>Chyflawni</a:t>
            </a:r>
            <a:endParaRPr lang="en-US" sz="3200" b="1" cap="none" spc="50" dirty="0">
              <a:ln w="9525" cmpd="sng">
                <a:solidFill>
                  <a:srgbClr val="FFC000"/>
                </a:solidFill>
                <a:prstDash val="solid"/>
              </a:ln>
              <a:solidFill>
                <a:schemeClr val="accent1">
                  <a:lumMod val="50000"/>
                </a:schemeClr>
              </a:solidFill>
              <a:effectLst>
                <a:glow rad="38100">
                  <a:schemeClr val="accent1">
                    <a:alpha val="40000"/>
                  </a:schemeClr>
                </a:glow>
              </a:effectLst>
            </a:endParaRPr>
          </a:p>
        </p:txBody>
      </p:sp>
      <p:pic>
        <p:nvPicPr>
          <p:cNvPr id="3" name="Recorded Sound">
            <a:hlinkClick r:id="" action="ppaction://media"/>
            <a:extLst>
              <a:ext uri="{FF2B5EF4-FFF2-40B4-BE49-F238E27FC236}">
                <a16:creationId xmlns:a16="http://schemas.microsoft.com/office/drawing/2014/main" id="{EF25455B-5ED2-497A-9626-80F21B2590B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050216" y="2392883"/>
            <a:ext cx="406400" cy="406400"/>
          </a:xfrm>
          <a:prstGeom prst="rect">
            <a:avLst/>
          </a:prstGeom>
        </p:spPr>
      </p:pic>
    </p:spTree>
    <p:extLst>
      <p:ext uri="{BB962C8B-B14F-4D97-AF65-F5344CB8AC3E}">
        <p14:creationId xmlns:p14="http://schemas.microsoft.com/office/powerpoint/2010/main" val="419877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32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Course content and delivery</a:t>
            </a:r>
            <a:r>
              <a:rPr lang="en-GB" dirty="0">
                <a:solidFill>
                  <a:srgbClr val="FFC000"/>
                </a:solidFill>
              </a:rPr>
              <a:t> </a:t>
            </a: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273378" y="1548757"/>
            <a:ext cx="10085446" cy="5078286"/>
          </a:xfrm>
        </p:spPr>
        <p:txBody>
          <a:bodyPr>
            <a:normAutofit fontScale="92500" lnSpcReduction="10000"/>
          </a:bodyPr>
          <a:lstStyle/>
          <a:p>
            <a:pPr marL="0" indent="0">
              <a:buNone/>
            </a:pPr>
            <a:r>
              <a:rPr lang="en-GB" dirty="0"/>
              <a:t>The GCSE Physical Education course runs over one year. Pupils can take the course in year 10 or year 11.</a:t>
            </a:r>
          </a:p>
          <a:p>
            <a:pPr marL="0" indent="0">
              <a:buNone/>
            </a:pPr>
            <a:r>
              <a:rPr lang="en-GB" dirty="0"/>
              <a:t>The course is divided into two parts the written exam and practical performance.</a:t>
            </a:r>
          </a:p>
          <a:p>
            <a:pPr marL="0" indent="0">
              <a:buNone/>
            </a:pPr>
            <a:r>
              <a:rPr lang="en-GB" dirty="0"/>
              <a:t>Through studying GCSE Physical Education learners will acquire the knowledge, understanding, skills and values to develop and maintain their performance in physical activities and understand the benefits to health, fitness and well-being. Learners will develop theoretical knowledge and understanding of the factors that underpin physical activity and sport and use this knowledge to improve performance. </a:t>
            </a:r>
          </a:p>
          <a:p>
            <a:pPr marL="0" indent="0">
              <a:buNone/>
            </a:pPr>
            <a:r>
              <a:rPr lang="en-GB" dirty="0"/>
              <a:t>Learners will perform effectively in different physical activities by developing skills and techniques and selecting and using tactics, strategies and/or compositional ideas. They will develop their ability to analyse and evaluate to improve performance in physical activity and sport.</a:t>
            </a:r>
          </a:p>
          <a:p>
            <a:pPr marL="0" indent="0">
              <a:buNone/>
            </a:pPr>
            <a:endParaRPr lang="en-GB" sz="2400" dirty="0"/>
          </a:p>
          <a:p>
            <a:pPr marL="0" indent="0">
              <a:buNone/>
            </a:pPr>
            <a:endParaRPr lang="en-GB" sz="1400" dirty="0"/>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Recorded Sound">
            <a:hlinkClick r:id="" action="ppaction://media"/>
            <a:extLst>
              <a:ext uri="{FF2B5EF4-FFF2-40B4-BE49-F238E27FC236}">
                <a16:creationId xmlns:a16="http://schemas.microsoft.com/office/drawing/2014/main" id="{EA950799-CA25-4DDC-902E-0D29C4AA100F}"/>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663522" y="2251998"/>
            <a:ext cx="406400" cy="406400"/>
          </a:xfrm>
          <a:prstGeom prst="rect">
            <a:avLst/>
          </a:prstGeom>
        </p:spPr>
      </p:pic>
    </p:spTree>
    <p:extLst>
      <p:ext uri="{BB962C8B-B14F-4D97-AF65-F5344CB8AC3E}">
        <p14:creationId xmlns:p14="http://schemas.microsoft.com/office/powerpoint/2010/main" val="118692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280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Assessment</a:t>
            </a:r>
            <a:endParaRPr lang="en-GB" dirty="0">
              <a:solidFill>
                <a:srgbClr val="FFC000"/>
              </a:solidFill>
            </a:endParaRP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127688" y="1448553"/>
            <a:ext cx="10231135" cy="5263332"/>
          </a:xfrm>
        </p:spPr>
        <p:txBody>
          <a:bodyPr>
            <a:normAutofit/>
          </a:bodyPr>
          <a:lstStyle/>
          <a:p>
            <a:pPr marL="0" indent="0">
              <a:buNone/>
            </a:pPr>
            <a:r>
              <a:rPr lang="en-GB" sz="2000" dirty="0"/>
              <a:t>Physical Education  (Full Course) </a:t>
            </a:r>
          </a:p>
          <a:p>
            <a:pPr marL="0" indent="0">
              <a:buNone/>
            </a:pPr>
            <a:r>
              <a:rPr lang="en-GB" sz="2000" b="1" dirty="0"/>
              <a:t>Introduction to theory in Physical Education (Written exam) 50%.</a:t>
            </a:r>
          </a:p>
          <a:p>
            <a:pPr marL="0" indent="0">
              <a:buNone/>
            </a:pPr>
            <a:r>
              <a:rPr lang="en-GB" sz="2000" dirty="0"/>
              <a:t>Learners will be assessed through a range of short and extended questions. The questions will be based on audio-visual stimuli and other sources. </a:t>
            </a:r>
          </a:p>
          <a:p>
            <a:pPr marL="0" indent="0">
              <a:buNone/>
            </a:pPr>
            <a:r>
              <a:rPr lang="en-GB" sz="2000" dirty="0"/>
              <a:t>The written examination: 2 hours</a:t>
            </a:r>
          </a:p>
          <a:p>
            <a:pPr marL="0" indent="0">
              <a:buNone/>
            </a:pPr>
            <a:r>
              <a:rPr lang="en-GB" sz="2000" b="1" dirty="0"/>
              <a:t> </a:t>
            </a:r>
          </a:p>
          <a:p>
            <a:pPr marL="0" indent="0">
              <a:buNone/>
            </a:pPr>
            <a:r>
              <a:rPr lang="en-GB" sz="2000" b="1" dirty="0"/>
              <a:t>Participation in physical education  50%.</a:t>
            </a:r>
          </a:p>
          <a:p>
            <a:pPr marL="0" indent="0">
              <a:buNone/>
            </a:pPr>
            <a:r>
              <a:rPr lang="en-GB" sz="2000" dirty="0"/>
              <a:t>Learners will be assessed in two different activities in the role of performer.</a:t>
            </a:r>
          </a:p>
          <a:p>
            <a:pPr marL="0" indent="0">
              <a:buNone/>
            </a:pPr>
            <a:r>
              <a:rPr lang="en-GB" sz="2000" dirty="0"/>
              <a:t>Candidates can be assessed at intervals throughout the course. The final marks submitted should be a true reflection of the candidates' level of performance.</a:t>
            </a:r>
          </a:p>
          <a:p>
            <a:pPr marL="0" indent="0">
              <a:buNone/>
            </a:pPr>
            <a:r>
              <a:rPr lang="en-GB" sz="2000" dirty="0"/>
              <a:t>Practical moderation will require video evidence.</a:t>
            </a:r>
          </a:p>
          <a:p>
            <a:pPr marL="0" indent="0">
              <a:buNone/>
            </a:pPr>
            <a:r>
              <a:rPr lang="en-GB" sz="2000" dirty="0"/>
              <a:t>Pupils performance must be internally assessed by the teacher.</a:t>
            </a:r>
          </a:p>
          <a:p>
            <a:pPr marL="0" indent="0">
              <a:buNone/>
            </a:pPr>
            <a:r>
              <a:rPr lang="en-GB" sz="2000" dirty="0"/>
              <a:t>Practical moderation is usually completed by end of March and written theory exam in June.</a:t>
            </a:r>
          </a:p>
          <a:p>
            <a:pPr marL="0" indent="0">
              <a:buNone/>
            </a:pPr>
            <a:endParaRPr lang="en-GB" sz="2000" dirty="0"/>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Recorded Sound">
            <a:hlinkClick r:id="" action="ppaction://media"/>
            <a:extLst>
              <a:ext uri="{FF2B5EF4-FFF2-40B4-BE49-F238E27FC236}">
                <a16:creationId xmlns:a16="http://schemas.microsoft.com/office/drawing/2014/main" id="{DC3E5645-C97D-45C0-BB08-2DDEFEBB05E8}"/>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588866" y="3224405"/>
            <a:ext cx="406400" cy="406400"/>
          </a:xfrm>
          <a:prstGeom prst="rect">
            <a:avLst/>
          </a:prstGeom>
        </p:spPr>
      </p:pic>
    </p:spTree>
    <p:extLst>
      <p:ext uri="{BB962C8B-B14F-4D97-AF65-F5344CB8AC3E}">
        <p14:creationId xmlns:p14="http://schemas.microsoft.com/office/powerpoint/2010/main" val="7173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76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Skills Development</a:t>
            </a:r>
            <a:endParaRPr lang="en-GB" dirty="0">
              <a:solidFill>
                <a:srgbClr val="FFC000"/>
              </a:solidFill>
            </a:endParaRP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156778" y="1461154"/>
            <a:ext cx="10214404" cy="5326095"/>
          </a:xfrm>
        </p:spPr>
        <p:txBody>
          <a:bodyPr>
            <a:normAutofit/>
          </a:bodyPr>
          <a:lstStyle/>
          <a:p>
            <a:pPr marL="0" indent="0">
              <a:buNone/>
            </a:pPr>
            <a:r>
              <a:rPr lang="en-GB" sz="2000" b="1" dirty="0"/>
              <a:t>Theory content focuses on five key unit areas</a:t>
            </a:r>
            <a:r>
              <a:rPr lang="en-GB" sz="2000" dirty="0"/>
              <a:t>:</a:t>
            </a:r>
          </a:p>
          <a:p>
            <a:pPr marL="0" indent="0">
              <a:buNone/>
            </a:pPr>
            <a:r>
              <a:rPr lang="en-GB" sz="2000" dirty="0"/>
              <a:t> 1. Health, training and exercise </a:t>
            </a:r>
          </a:p>
          <a:p>
            <a:pPr marL="0" indent="0">
              <a:buNone/>
            </a:pPr>
            <a:r>
              <a:rPr lang="en-GB" sz="2000" dirty="0"/>
              <a:t>2. Exercise physiology </a:t>
            </a:r>
          </a:p>
          <a:p>
            <a:pPr marL="0" indent="0">
              <a:buNone/>
            </a:pPr>
            <a:r>
              <a:rPr lang="en-GB" sz="2000" dirty="0"/>
              <a:t>3. Movement analysis </a:t>
            </a:r>
          </a:p>
          <a:p>
            <a:pPr marL="0" indent="0">
              <a:buNone/>
            </a:pPr>
            <a:r>
              <a:rPr lang="en-GB" sz="2000" dirty="0"/>
              <a:t>4. Psychology of sport and physical activity </a:t>
            </a:r>
          </a:p>
          <a:p>
            <a:pPr marL="0" indent="0">
              <a:buNone/>
            </a:pPr>
            <a:r>
              <a:rPr lang="en-GB" sz="2000" dirty="0"/>
              <a:t>5. Socio-cultural issues in sport and physical activity. </a:t>
            </a:r>
          </a:p>
          <a:p>
            <a:pPr marL="0" indent="0">
              <a:buNone/>
            </a:pPr>
            <a:r>
              <a:rPr lang="en-GB" sz="2000" dirty="0"/>
              <a:t>Each key area will be internally assessed. To support final grade and assessment process. </a:t>
            </a:r>
          </a:p>
          <a:p>
            <a:pPr marL="0" indent="0">
              <a:buNone/>
            </a:pPr>
            <a:r>
              <a:rPr lang="en-GB" sz="2000" b="1" dirty="0"/>
              <a:t>In practical performance.</a:t>
            </a:r>
          </a:p>
          <a:p>
            <a:pPr marL="0" indent="0">
              <a:buNone/>
            </a:pPr>
            <a:r>
              <a:rPr lang="en-GB" sz="2000" dirty="0"/>
              <a:t>For the team sports/activities candidates should: demonstrate the application of skills/techniques/strategies appropriate to the position/activity in demanding situations i.e. in small sided and full sided games in competitive contexts. </a:t>
            </a:r>
          </a:p>
          <a:p>
            <a:pPr marL="0" indent="0">
              <a:buNone/>
            </a:pPr>
            <a:r>
              <a:rPr lang="en-GB" sz="2000" dirty="0"/>
              <a:t>For individual sports/activities candidates should: demonstrate the application of skills/techniques/strategies appropriate to the activity in demanding pressure situations.</a:t>
            </a:r>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9"/>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10"/>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Recorded Sound">
            <a:hlinkClick r:id="" action="ppaction://media"/>
            <a:extLst>
              <a:ext uri="{FF2B5EF4-FFF2-40B4-BE49-F238E27FC236}">
                <a16:creationId xmlns:a16="http://schemas.microsoft.com/office/drawing/2014/main" id="{969B5E2A-29ED-4A59-870D-93F50FF5D1AF}"/>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326433" y="1795914"/>
            <a:ext cx="406400" cy="406400"/>
          </a:xfrm>
          <a:prstGeom prst="rect">
            <a:avLst/>
          </a:prstGeom>
        </p:spPr>
      </p:pic>
      <p:pic>
        <p:nvPicPr>
          <p:cNvPr id="7" name="Recorded Sound">
            <a:hlinkClick r:id="" action="ppaction://media"/>
            <a:extLst>
              <a:ext uri="{FF2B5EF4-FFF2-40B4-BE49-F238E27FC236}">
                <a16:creationId xmlns:a16="http://schemas.microsoft.com/office/drawing/2014/main" id="{BF3A73EF-F96B-4F0F-A8AE-475ED3601E33}"/>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512693" y="5525940"/>
            <a:ext cx="406400" cy="406400"/>
          </a:xfrm>
          <a:prstGeom prst="rect">
            <a:avLst/>
          </a:prstGeom>
        </p:spPr>
      </p:pic>
    </p:spTree>
    <p:extLst>
      <p:ext uri="{BB962C8B-B14F-4D97-AF65-F5344CB8AC3E}">
        <p14:creationId xmlns:p14="http://schemas.microsoft.com/office/powerpoint/2010/main" val="123424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377"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4603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5"/>
                </p:tgtEl>
              </p:cMediaNode>
            </p:audio>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Our Expectations</a:t>
            </a:r>
            <a:endParaRPr lang="en-GB" dirty="0">
              <a:solidFill>
                <a:srgbClr val="FFC000"/>
              </a:solidFill>
            </a:endParaRP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98598" y="1429699"/>
            <a:ext cx="10272584" cy="5282186"/>
          </a:xfrm>
        </p:spPr>
        <p:txBody>
          <a:bodyPr/>
          <a:lstStyle/>
          <a:p>
            <a:r>
              <a:rPr lang="en-GB" sz="2400" dirty="0"/>
              <a:t>The PE departments expectations is that pupils are participating in sport outside of school, demonstrating commitment to sport with a willingness to learn and develop their fitness.</a:t>
            </a:r>
          </a:p>
          <a:p>
            <a:r>
              <a:rPr lang="en-GB" sz="2400" dirty="0"/>
              <a:t>Homework is set at times within the department. However, participation in sport outside of school is seen as the constant homework that the pupils need to participate in.</a:t>
            </a:r>
          </a:p>
          <a:p>
            <a:r>
              <a:rPr lang="en-GB" sz="2400" dirty="0"/>
              <a:t>Pupils will be expected to bring appropriate kit for every lesson.</a:t>
            </a:r>
          </a:p>
          <a:p>
            <a:r>
              <a:rPr lang="en-GB" sz="2400" dirty="0"/>
              <a:t>Complete all work set and use google classroom when necessary.</a:t>
            </a:r>
          </a:p>
          <a:p>
            <a:r>
              <a:rPr lang="en-GB" sz="2400" dirty="0"/>
              <a:t>Pupils should thoroughly revise before unit tests to achieve the best grade possible.</a:t>
            </a:r>
          </a:p>
          <a:p>
            <a:endParaRPr lang="en-GB" sz="1800" dirty="0"/>
          </a:p>
          <a:p>
            <a:endParaRPr lang="en-GB" sz="1600" dirty="0"/>
          </a:p>
          <a:p>
            <a:endParaRPr lang="en-GB" sz="1600" dirty="0"/>
          </a:p>
          <a:p>
            <a:endParaRPr lang="en-GB" sz="1600" dirty="0"/>
          </a:p>
          <a:p>
            <a:endParaRPr lang="en-GB" sz="1600" dirty="0"/>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Recorded Sound">
            <a:hlinkClick r:id="" action="ppaction://media"/>
            <a:extLst>
              <a:ext uri="{FF2B5EF4-FFF2-40B4-BE49-F238E27FC236}">
                <a16:creationId xmlns:a16="http://schemas.microsoft.com/office/drawing/2014/main" id="{C2E671CD-3CD2-4604-90FF-DB4834C4658C}"/>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828490" y="5444798"/>
            <a:ext cx="406400" cy="406400"/>
          </a:xfrm>
          <a:prstGeom prst="rect">
            <a:avLst/>
          </a:prstGeom>
        </p:spPr>
      </p:pic>
    </p:spTree>
    <p:extLst>
      <p:ext uri="{BB962C8B-B14F-4D97-AF65-F5344CB8AC3E}">
        <p14:creationId xmlns:p14="http://schemas.microsoft.com/office/powerpoint/2010/main" val="251028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02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Resources and Support</a:t>
            </a:r>
            <a:endParaRPr lang="en-GB" dirty="0">
              <a:solidFill>
                <a:srgbClr val="FFC000"/>
              </a:solidFill>
            </a:endParaRP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144419" y="1457979"/>
            <a:ext cx="10214404" cy="5235051"/>
          </a:xfrm>
        </p:spPr>
        <p:txBody>
          <a:bodyPr>
            <a:normAutofit lnSpcReduction="10000"/>
          </a:bodyPr>
          <a:lstStyle/>
          <a:p>
            <a:r>
              <a:rPr lang="en-GB" sz="2400" dirty="0"/>
              <a:t>At the end March the PE department will be giving out revision pack. The pack will have revision guide for each theory unit and past papers to complete.</a:t>
            </a:r>
          </a:p>
          <a:p>
            <a:r>
              <a:rPr lang="en-GB" sz="2400" dirty="0"/>
              <a:t>The WJEC website has the whole course outlined in the specifications. In its digital resource it gives all the theory context broken down with questions. You can also access past papers and answers.</a:t>
            </a:r>
          </a:p>
          <a:p>
            <a:pPr marL="0" indent="0">
              <a:buNone/>
            </a:pPr>
            <a:r>
              <a:rPr lang="en-GB" sz="2400" dirty="0">
                <a:hlinkClick r:id="rId8"/>
              </a:rPr>
              <a:t>https://www.wjec.co.uk/qualifications/physical-education-gcse/#tab_overview</a:t>
            </a:r>
            <a:endParaRPr lang="en-GB" sz="2400" dirty="0"/>
          </a:p>
          <a:p>
            <a:pPr marL="0" indent="0">
              <a:buNone/>
            </a:pPr>
            <a:endParaRPr lang="en-GB" sz="2400" dirty="0"/>
          </a:p>
          <a:p>
            <a:r>
              <a:rPr lang="en-GB" sz="2400" dirty="0">
                <a:hlinkClick r:id="rId9"/>
              </a:rPr>
              <a:t>https://www.bbc.co.uk/bitesize/subjects/znyb4wx</a:t>
            </a:r>
            <a:endParaRPr lang="en-GB" sz="2400" dirty="0"/>
          </a:p>
          <a:p>
            <a:pPr marL="0" indent="0">
              <a:buNone/>
            </a:pPr>
            <a:endParaRPr lang="en-GB" sz="2400" dirty="0"/>
          </a:p>
          <a:p>
            <a:r>
              <a:rPr lang="en-GB" sz="2400" dirty="0"/>
              <a:t>A lunchtime club will be made available to pupils to catch up with work or pupils who need help. This will start running after October half term.</a:t>
            </a:r>
          </a:p>
          <a:p>
            <a:r>
              <a:rPr lang="en-GB" sz="2400" dirty="0"/>
              <a:t>Parents can support the pupils in Physical Education by helping pupils with their commitment to sport outside of school and remind pupils of their timetable for appropriate PE kit for lessons. </a:t>
            </a:r>
          </a:p>
          <a:p>
            <a:pPr marL="0" indent="0">
              <a:buNone/>
            </a:pPr>
            <a:endParaRPr lang="en-GB" sz="2400" dirty="0"/>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10"/>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11"/>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1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Recorded Sound">
            <a:hlinkClick r:id="" action="ppaction://media"/>
            <a:extLst>
              <a:ext uri="{FF2B5EF4-FFF2-40B4-BE49-F238E27FC236}">
                <a16:creationId xmlns:a16="http://schemas.microsoft.com/office/drawing/2014/main" id="{8B9848EC-FEF5-4977-BA10-474FE51B58F9}"/>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8560585" y="4075504"/>
            <a:ext cx="406400" cy="406400"/>
          </a:xfrm>
          <a:prstGeom prst="rect">
            <a:avLst/>
          </a:prstGeom>
        </p:spPr>
      </p:pic>
      <p:pic>
        <p:nvPicPr>
          <p:cNvPr id="14" name="Recorded Sound">
            <a:hlinkClick r:id="" action="ppaction://media"/>
            <a:extLst>
              <a:ext uri="{FF2B5EF4-FFF2-40B4-BE49-F238E27FC236}">
                <a16:creationId xmlns:a16="http://schemas.microsoft.com/office/drawing/2014/main" id="{9B0CA74E-EEC2-4FFF-ACD9-6CB67E635AA9}"/>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6439554" y="6367671"/>
            <a:ext cx="406400" cy="406400"/>
          </a:xfrm>
          <a:prstGeom prst="rect">
            <a:avLst/>
          </a:prstGeom>
        </p:spPr>
      </p:pic>
    </p:spTree>
    <p:extLst>
      <p:ext uri="{BB962C8B-B14F-4D97-AF65-F5344CB8AC3E}">
        <p14:creationId xmlns:p14="http://schemas.microsoft.com/office/powerpoint/2010/main" val="218442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437"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5582"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3"/>
                </p:tgtEl>
              </p:cMediaNode>
            </p:audio>
            <p:audio>
              <p:cMediaNode vol="80000">
                <p:cTn id="12" fill="hold" display="0">
                  <p:stCondLst>
                    <p:cond delay="indefinite"/>
                  </p:stCondLst>
                  <p:endCondLst>
                    <p:cond evt="onStopAudio" delay="0">
                      <p:tgtEl>
                        <p:sldTgt/>
                      </p:tgtEl>
                    </p:cond>
                  </p:endCondLst>
                </p:cTn>
                <p:tgtEl>
                  <p:spTgt spid="1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6205</TotalTime>
  <Words>694</Words>
  <Application>Microsoft Office PowerPoint</Application>
  <PresentationFormat>Widescreen</PresentationFormat>
  <Paragraphs>59</Paragraphs>
  <Slides>6</Slides>
  <Notes>6</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Adamsky SF</vt:lpstr>
      <vt:lpstr>Arial</vt:lpstr>
      <vt:lpstr>Calibri</vt:lpstr>
      <vt:lpstr>Calibri Light</vt:lpstr>
      <vt:lpstr>Office Theme</vt:lpstr>
      <vt:lpstr>PowerPoint Presentation</vt:lpstr>
      <vt:lpstr>Course content and delivery </vt:lpstr>
      <vt:lpstr>Assessment</vt:lpstr>
      <vt:lpstr>Skills Development</vt:lpstr>
      <vt:lpstr>Our Expectations</vt:lpstr>
      <vt:lpstr>Resources and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10 and 11 Information Evening</dc:title>
  <dc:creator>Kirsty Irvine</dc:creator>
  <cp:lastModifiedBy>Kirsty Irvine</cp:lastModifiedBy>
  <cp:revision>33</cp:revision>
  <dcterms:created xsi:type="dcterms:W3CDTF">2021-09-23T20:46:14Z</dcterms:created>
  <dcterms:modified xsi:type="dcterms:W3CDTF">2021-10-13T14:12:38Z</dcterms:modified>
</cp:coreProperties>
</file>