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6" r:id="rId3"/>
    <p:sldId id="257" r:id="rId4"/>
    <p:sldId id="262" r:id="rId5"/>
    <p:sldId id="263" r:id="rId6"/>
    <p:sldId id="267" r:id="rId7"/>
    <p:sldId id="264"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83" autoAdjust="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68C5-9CC3-4133-8A91-331017CCFF70}" type="datetimeFigureOut">
              <a:rPr lang="en-GB" smtClean="0"/>
              <a:t>14/10/2021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D47D-C8EB-42C0-8145-F1EB594A636B}" type="slidenum">
              <a:rPr lang="en-GB" smtClean="0"/>
              <a:t>‹#›</a:t>
            </a:fld>
            <a:endParaRPr lang="en-GB"/>
          </a:p>
        </p:txBody>
      </p:sp>
    </p:spTree>
    <p:extLst>
      <p:ext uri="{BB962C8B-B14F-4D97-AF65-F5344CB8AC3E}">
        <p14:creationId xmlns:p14="http://schemas.microsoft.com/office/powerpoint/2010/main" val="125632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a:t>
            </a:fld>
            <a:endParaRPr lang="en-GB"/>
          </a:p>
        </p:txBody>
      </p:sp>
    </p:spTree>
    <p:extLst>
      <p:ext uri="{BB962C8B-B14F-4D97-AF65-F5344CB8AC3E}">
        <p14:creationId xmlns:p14="http://schemas.microsoft.com/office/powerpoint/2010/main" val="244237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product design. My name is Mrs wright and I am one of the product design teachers at </a:t>
            </a:r>
            <a:r>
              <a:rPr lang="en-GB" dirty="0" err="1"/>
              <a:t>ysgol</a:t>
            </a:r>
            <a:r>
              <a:rPr lang="en-GB" dirty="0"/>
              <a:t> </a:t>
            </a:r>
            <a:r>
              <a:rPr lang="en-GB" dirty="0" err="1"/>
              <a:t>maesydderwen</a:t>
            </a:r>
            <a:r>
              <a:rPr lang="en-GB" dirty="0"/>
              <a:t>.</a:t>
            </a:r>
          </a:p>
        </p:txBody>
      </p:sp>
      <p:sp>
        <p:nvSpPr>
          <p:cNvPr id="4" name="Slide Number Placeholder 3"/>
          <p:cNvSpPr>
            <a:spLocks noGrp="1"/>
          </p:cNvSpPr>
          <p:nvPr>
            <p:ph type="sldNum" sz="quarter" idx="5"/>
          </p:nvPr>
        </p:nvSpPr>
        <p:spPr/>
        <p:txBody>
          <a:bodyPr/>
          <a:lstStyle/>
          <a:p>
            <a:fld id="{8AE2D47D-C8EB-42C0-8145-F1EB594A636B}" type="slidenum">
              <a:rPr lang="en-GB" smtClean="0"/>
              <a:t>2</a:t>
            </a:fld>
            <a:endParaRPr lang="en-GB"/>
          </a:p>
        </p:txBody>
      </p:sp>
    </p:spTree>
    <p:extLst>
      <p:ext uri="{BB962C8B-B14F-4D97-AF65-F5344CB8AC3E}">
        <p14:creationId xmlns:p14="http://schemas.microsoft.com/office/powerpoint/2010/main" val="199869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3</a:t>
            </a:fld>
            <a:endParaRPr lang="en-GB"/>
          </a:p>
        </p:txBody>
      </p:sp>
    </p:spTree>
    <p:extLst>
      <p:ext uri="{BB962C8B-B14F-4D97-AF65-F5344CB8AC3E}">
        <p14:creationId xmlns:p14="http://schemas.microsoft.com/office/powerpoint/2010/main" val="106499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4</a:t>
            </a:fld>
            <a:endParaRPr lang="en-GB"/>
          </a:p>
        </p:txBody>
      </p:sp>
    </p:spTree>
    <p:extLst>
      <p:ext uri="{BB962C8B-B14F-4D97-AF65-F5344CB8AC3E}">
        <p14:creationId xmlns:p14="http://schemas.microsoft.com/office/powerpoint/2010/main" val="370540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5</a:t>
            </a:fld>
            <a:endParaRPr lang="en-GB"/>
          </a:p>
        </p:txBody>
      </p:sp>
    </p:spTree>
    <p:extLst>
      <p:ext uri="{BB962C8B-B14F-4D97-AF65-F5344CB8AC3E}">
        <p14:creationId xmlns:p14="http://schemas.microsoft.com/office/powerpoint/2010/main" val="345700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work, the design development starts with drawing and communication ideas. Then moving on to prototypes where several models are made to test the function, size and materials. Final products can be made using a variety of materials including wood, plastic, cement and resin.</a:t>
            </a:r>
          </a:p>
        </p:txBody>
      </p:sp>
      <p:sp>
        <p:nvSpPr>
          <p:cNvPr id="4" name="Slide Number Placeholder 3"/>
          <p:cNvSpPr>
            <a:spLocks noGrp="1"/>
          </p:cNvSpPr>
          <p:nvPr>
            <p:ph type="sldNum" sz="quarter" idx="5"/>
          </p:nvPr>
        </p:nvSpPr>
        <p:spPr/>
        <p:txBody>
          <a:bodyPr/>
          <a:lstStyle/>
          <a:p>
            <a:fld id="{8AE2D47D-C8EB-42C0-8145-F1EB594A636B}" type="slidenum">
              <a:rPr lang="en-GB" smtClean="0"/>
              <a:t>6</a:t>
            </a:fld>
            <a:endParaRPr lang="en-GB"/>
          </a:p>
        </p:txBody>
      </p:sp>
    </p:spTree>
    <p:extLst>
      <p:ext uri="{BB962C8B-B14F-4D97-AF65-F5344CB8AC3E}">
        <p14:creationId xmlns:p14="http://schemas.microsoft.com/office/powerpoint/2010/main" val="4040681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7</a:t>
            </a:fld>
            <a:endParaRPr lang="en-GB"/>
          </a:p>
        </p:txBody>
      </p:sp>
    </p:spTree>
    <p:extLst>
      <p:ext uri="{BB962C8B-B14F-4D97-AF65-F5344CB8AC3E}">
        <p14:creationId xmlns:p14="http://schemas.microsoft.com/office/powerpoint/2010/main" val="795574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8</a:t>
            </a:fld>
            <a:endParaRPr lang="en-GB"/>
          </a:p>
        </p:txBody>
      </p:sp>
    </p:spTree>
    <p:extLst>
      <p:ext uri="{BB962C8B-B14F-4D97-AF65-F5344CB8AC3E}">
        <p14:creationId xmlns:p14="http://schemas.microsoft.com/office/powerpoint/2010/main" val="11615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4DD-A6D2-4AE8-B9EF-60E6995F2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F4EFE-F6E4-432D-99CF-1460470A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985FD-7C3E-41CC-87D4-01F7F244C183}"/>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CE366136-895C-4554-89A9-4F69E4011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417D5-88EA-4EF4-92DD-9B29F661F456}"/>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05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D662-1A4B-4644-83F2-864BA1C82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B11EAD-7F74-4DC2-B2B1-DEB89F0617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5D99-FF4A-4C75-A58A-EB47C38EEDAE}"/>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6D7BC8EC-8F7D-4F40-B43C-1A76FC3C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12F9A-204F-4410-8E57-27AEC77A213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0519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F434-A854-45D9-8FEB-EA9AA14FB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960C1-F555-4484-9435-047211089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F1CD4-2CD5-4B09-BDC7-D1E9E32AFDFF}"/>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FD175ADE-9681-430B-97F5-9935ABCD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72FA6-3C9B-43FE-B567-C3BA1A794B6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2526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5F28-0A1A-4576-B105-A498458852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AB0F9-0282-4C7C-BF27-0998940C3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08DF3-82AE-444A-B0CC-7DE2C5ECF1C6}"/>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6E33B91C-246A-4AA4-937A-59F126BFF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6FF29-DEDA-47B8-8FE5-C412BD068D5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26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1FC5-AEB0-4785-A313-9D7152209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CD8913-C024-45EF-AFEA-479B8E4A1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8F60B-C274-4BAF-9173-2C14C554193E}"/>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D43ED1C3-675F-47B8-8E06-C3F8F827F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6B99F-939D-483D-B777-DF00CB518A3E}"/>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5156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103D-611E-474D-8BF5-46AE5C211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28BB8-D9CD-41C0-B7B0-B67B81F34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60AF2-9166-487D-B39E-7530F4EF80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636BA0-2930-42F8-8394-92369CFB4726}"/>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6" name="Footer Placeholder 5">
            <a:extLst>
              <a:ext uri="{FF2B5EF4-FFF2-40B4-BE49-F238E27FC236}">
                <a16:creationId xmlns:a16="http://schemas.microsoft.com/office/drawing/2014/main" id="{76F27F4B-A5A1-4E63-BCEC-A2C76A434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6BF54-F12E-480F-950E-6C22472A95D4}"/>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14654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FB7-9274-417B-B67B-5E8CEC870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C404B-9E1B-4C0A-A79A-B7622152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AF5B69-0A13-421C-8C81-0E73EA70A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701DC-8AB5-4380-B084-95957F045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1DC53F-6982-4847-B73A-60FC6A186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BAC25-FDE6-464A-AC00-DD6AAAB7B7E7}"/>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8" name="Footer Placeholder 7">
            <a:extLst>
              <a:ext uri="{FF2B5EF4-FFF2-40B4-BE49-F238E27FC236}">
                <a16:creationId xmlns:a16="http://schemas.microsoft.com/office/drawing/2014/main" id="{5B0FE414-225D-4A6F-ABE4-D1EDBC1B0B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266AE-91BE-4990-A728-C82F3602E75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01722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293F-80E1-4FA5-A0D1-49939F8CA6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7C6427-51B3-4499-A3E4-4BC4850342D5}"/>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4" name="Footer Placeholder 3">
            <a:extLst>
              <a:ext uri="{FF2B5EF4-FFF2-40B4-BE49-F238E27FC236}">
                <a16:creationId xmlns:a16="http://schemas.microsoft.com/office/drawing/2014/main" id="{2683C24A-B3AB-4EF4-8844-8842DD863C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E43E7-B85A-496D-9764-0BE1426B48EF}"/>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86797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5CF0-5A91-471A-93E9-5EBB0AC16BB5}"/>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3" name="Footer Placeholder 2">
            <a:extLst>
              <a:ext uri="{FF2B5EF4-FFF2-40B4-BE49-F238E27FC236}">
                <a16:creationId xmlns:a16="http://schemas.microsoft.com/office/drawing/2014/main" id="{43D517AD-09AE-4D3A-A66F-A7DE7CB0C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A6938B-D03E-4700-A9DB-C278E15E6E11}"/>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5419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53D8-D3AE-4449-B51B-244BDD83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388D18-50B8-4451-84E5-4F362CCBF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CE8CC7-5FD3-4D23-85D3-E953BA7B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E867B9-AA0B-41E9-8AA2-0393AC3C03EC}"/>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6" name="Footer Placeholder 5">
            <a:extLst>
              <a:ext uri="{FF2B5EF4-FFF2-40B4-BE49-F238E27FC236}">
                <a16:creationId xmlns:a16="http://schemas.microsoft.com/office/drawing/2014/main" id="{CC5E413B-1CD1-43E1-848D-D44E9F64C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49FC7E-1EE0-442C-88B0-1F9E248205B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89534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EFE-6760-4C65-83ED-37C93B3E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16B8A6-C817-44A7-943E-FC57F7BF8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979D2E-6063-4C7A-8250-6D9931934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E13ED1-9D27-4F99-B141-60597764A64B}"/>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6" name="Footer Placeholder 5">
            <a:extLst>
              <a:ext uri="{FF2B5EF4-FFF2-40B4-BE49-F238E27FC236}">
                <a16:creationId xmlns:a16="http://schemas.microsoft.com/office/drawing/2014/main" id="{C86AB737-C0C8-4F06-9185-AD67F2F78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070D7-431E-4ABF-80D5-104F940934E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5193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A04AD-3012-456D-A125-A032D4381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DD75C-E245-47AD-B847-4659E84B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4B2ABD-39A6-4DFD-B53C-8459CA22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F908A9F9-422C-401A-ABA8-9AAFE781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D4A27E-F9C4-4CC8-80A5-50ABF7D93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6EB-968E-4318-A309-6F62A37CEBC2}" type="slidenum">
              <a:rPr lang="en-GB" smtClean="0"/>
              <a:t>‹#›</a:t>
            </a:fld>
            <a:endParaRPr lang="en-GB"/>
          </a:p>
        </p:txBody>
      </p:sp>
    </p:spTree>
    <p:extLst>
      <p:ext uri="{BB962C8B-B14F-4D97-AF65-F5344CB8AC3E}">
        <p14:creationId xmlns:p14="http://schemas.microsoft.com/office/powerpoint/2010/main" val="9381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jpe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Layout" Target="../slideLayouts/slideLayout2.xml"/><Relationship Id="rId21" Type="http://schemas.openxmlformats.org/officeDocument/2006/relationships/image" Target="../media/image24.png"/><Relationship Id="rId7" Type="http://schemas.openxmlformats.org/officeDocument/2006/relationships/image" Target="../media/image5.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6.m4a"/><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6.m4a"/><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mailto:jwright@maesydderwen-hs.Powys.sch.uk"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nmcgibney@maesydderwen-hs.Powys.sch.uk" TargetMode="External"/><Relationship Id="rId11"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212DBE-02A3-48E9-9737-0BFBFFB70077}"/>
              </a:ext>
            </a:extLst>
          </p:cNvPr>
          <p:cNvPicPr>
            <a:picLocks noChangeAspect="1"/>
          </p:cNvPicPr>
          <p:nvPr/>
        </p:nvPicPr>
        <p:blipFill>
          <a:blip r:embed="rId5"/>
          <a:stretch>
            <a:fillRect/>
          </a:stretch>
        </p:blipFill>
        <p:spPr>
          <a:xfrm>
            <a:off x="8167816" y="0"/>
            <a:ext cx="4024184" cy="6858000"/>
          </a:xfrm>
          <a:prstGeom prst="rect">
            <a:avLst/>
          </a:prstGeom>
        </p:spPr>
      </p:pic>
      <p:pic>
        <p:nvPicPr>
          <p:cNvPr id="18" name="Picture 17">
            <a:extLst>
              <a:ext uri="{FF2B5EF4-FFF2-40B4-BE49-F238E27FC236}">
                <a16:creationId xmlns:a16="http://schemas.microsoft.com/office/drawing/2014/main" id="{4211E543-3354-4B4D-9B05-71C81441A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9" y="168798"/>
            <a:ext cx="2103579" cy="2014696"/>
          </a:xfrm>
          <a:prstGeom prst="rect">
            <a:avLst/>
          </a:prstGeom>
        </p:spPr>
      </p:pic>
      <p:sp>
        <p:nvSpPr>
          <p:cNvPr id="19" name="Rectangle 18">
            <a:extLst>
              <a:ext uri="{FF2B5EF4-FFF2-40B4-BE49-F238E27FC236}">
                <a16:creationId xmlns:a16="http://schemas.microsoft.com/office/drawing/2014/main" id="{6F112866-78E3-45E5-A4C2-993249C91709}"/>
              </a:ext>
            </a:extLst>
          </p:cNvPr>
          <p:cNvSpPr/>
          <p:nvPr/>
        </p:nvSpPr>
        <p:spPr>
          <a:xfrm>
            <a:off x="2899722" y="74142"/>
            <a:ext cx="4353694" cy="1323439"/>
          </a:xfrm>
          <a:prstGeom prst="rect">
            <a:avLst/>
          </a:prstGeom>
          <a:solidFill>
            <a:schemeClr val="bg1"/>
          </a:solidFill>
        </p:spPr>
        <p:txBody>
          <a:bodyPr wrap="square" lIns="91440" tIns="45720" rIns="91440" bIns="45720">
            <a:spAutoFit/>
          </a:bodyPr>
          <a:lstStyle/>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Working Together,</a:t>
            </a:r>
            <a:endPar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endParaRPr>
          </a:p>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Achieving </a:t>
            </a:r>
            <a:r>
              <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rPr>
              <a:t>M</a:t>
            </a: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ore</a:t>
            </a:r>
          </a:p>
        </p:txBody>
      </p:sp>
      <p:sp>
        <p:nvSpPr>
          <p:cNvPr id="20" name="TextBox 19">
            <a:extLst>
              <a:ext uri="{FF2B5EF4-FFF2-40B4-BE49-F238E27FC236}">
                <a16:creationId xmlns:a16="http://schemas.microsoft.com/office/drawing/2014/main" id="{2C871FA2-E8DB-4590-B2DE-79B6FF1A97D2}"/>
              </a:ext>
            </a:extLst>
          </p:cNvPr>
          <p:cNvSpPr txBox="1"/>
          <p:nvPr/>
        </p:nvSpPr>
        <p:spPr>
          <a:xfrm>
            <a:off x="198304" y="2395240"/>
            <a:ext cx="7651762" cy="4462760"/>
          </a:xfrm>
          <a:prstGeom prst="rect">
            <a:avLst/>
          </a:prstGeom>
          <a:noFill/>
        </p:spPr>
        <p:txBody>
          <a:bodyPr wrap="square" rtlCol="0">
            <a:spAutoFit/>
          </a:bodyPr>
          <a:lstStyle/>
          <a:p>
            <a:pPr algn="ctr"/>
            <a:r>
              <a:rPr lang="en-GB" sz="5400" b="1" dirty="0">
                <a:solidFill>
                  <a:schemeClr val="accent1">
                    <a:lumMod val="50000"/>
                  </a:schemeClr>
                </a:solidFill>
                <a:effectLst>
                  <a:outerShdw blurRad="50800" dist="38100" algn="l" rotWithShape="0">
                    <a:prstClr val="black">
                      <a:alpha val="40000"/>
                    </a:prstClr>
                  </a:outerShdw>
                </a:effectLst>
                <a:latin typeface="Adamsky SF" pitchFamily="2" charset="0"/>
              </a:rPr>
              <a:t>Year 10 and 11 Information Evening</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21</a:t>
            </a:r>
            <a:r>
              <a:rPr lang="en-GB" sz="4000" b="1" baseline="30000" dirty="0">
                <a:solidFill>
                  <a:schemeClr val="accent1">
                    <a:lumMod val="50000"/>
                  </a:schemeClr>
                </a:solidFill>
                <a:effectLst>
                  <a:outerShdw blurRad="50800" dist="38100" algn="l" rotWithShape="0">
                    <a:prstClr val="black">
                      <a:alpha val="40000"/>
                    </a:prstClr>
                  </a:outerShdw>
                </a:effectLst>
                <a:latin typeface="Adamsky SF" pitchFamily="2" charset="0"/>
              </a:rPr>
              <a:t>st</a:t>
            </a: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 October 2021</a:t>
            </a: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Design and Technology</a:t>
            </a: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Product Design </a:t>
            </a:r>
          </a:p>
        </p:txBody>
      </p:sp>
      <p:sp>
        <p:nvSpPr>
          <p:cNvPr id="21" name="Rectangle 20">
            <a:extLst>
              <a:ext uri="{FF2B5EF4-FFF2-40B4-BE49-F238E27FC236}">
                <a16:creationId xmlns:a16="http://schemas.microsoft.com/office/drawing/2014/main" id="{16391BF3-3538-4E04-9EEF-75877D2BB5C3}"/>
              </a:ext>
            </a:extLst>
          </p:cNvPr>
          <p:cNvSpPr/>
          <p:nvPr/>
        </p:nvSpPr>
        <p:spPr>
          <a:xfrm>
            <a:off x="2899722" y="1409938"/>
            <a:ext cx="4353694" cy="584775"/>
          </a:xfrm>
          <a:prstGeom prst="rect">
            <a:avLst/>
          </a:prstGeom>
          <a:solidFill>
            <a:schemeClr val="bg1"/>
          </a:solidFill>
        </p:spPr>
        <p:txBody>
          <a:bodyPr wrap="square" lIns="91440" tIns="45720" rIns="91440" bIns="45720">
            <a:spAutoFit/>
          </a:bodyPr>
          <a:lstStyle/>
          <a:p>
            <a:pPr algn="ct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Cydweithio</a:t>
            </a:r>
            <a:r>
              <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rPr>
              <a:t> a </a:t>
            </a: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Chyflawni</a:t>
            </a:r>
            <a:endPar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endParaRPr>
          </a:p>
        </p:txBody>
      </p:sp>
      <p:pic>
        <p:nvPicPr>
          <p:cNvPr id="11" name="Audio 10">
            <a:hlinkClick r:id="" action="ppaction://media"/>
            <a:extLst>
              <a:ext uri="{FF2B5EF4-FFF2-40B4-BE49-F238E27FC236}">
                <a16:creationId xmlns:a16="http://schemas.microsoft.com/office/drawing/2014/main" id="{85F045E3-7274-489F-B3AF-C7AFD61947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8773288"/>
      </p:ext>
    </p:extLst>
  </p:cSld>
  <p:clrMapOvr>
    <a:masterClrMapping/>
  </p:clrMapOvr>
  <mc:AlternateContent xmlns:mc="http://schemas.openxmlformats.org/markup-compatibility/2006" xmlns:p14="http://schemas.microsoft.com/office/powerpoint/2010/main">
    <mc:Choice Requires="p14">
      <p:transition spd="slow" p14:dur="2000" advTm="8289"/>
    </mc:Choice>
    <mc:Fallback xmlns="">
      <p:transition spd="slow" advTm="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What is Product Design?</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07197" y="1437439"/>
            <a:ext cx="10085446" cy="5417771"/>
          </a:xfrm>
        </p:spPr>
        <p:txBody>
          <a:bodyPr>
            <a:normAutofit/>
          </a:bodyPr>
          <a:lstStyle/>
          <a:p>
            <a:pPr marL="0" indent="0" algn="ctr">
              <a:buNone/>
            </a:pPr>
            <a:r>
              <a:rPr lang="en-US" altLang="en-US" sz="2200" dirty="0">
                <a:ea typeface="Times New Roman" panose="02020603050405020304" pitchFamily="18" charset="0"/>
                <a:cs typeface="Arial" panose="020B0604020202020204" pitchFamily="34" charset="0"/>
              </a:rPr>
              <a:t>From the phone that we use multiple times a day, the clothes that we wear, the buildings that we occupy, medical equipment and the packaging of products in our shop. Product design is truly all around us.  </a:t>
            </a:r>
          </a:p>
          <a:p>
            <a:pPr marL="0" indent="0" algn="ctr">
              <a:buNone/>
            </a:pPr>
            <a:r>
              <a:rPr lang="en-US" altLang="en-US" sz="2200" dirty="0">
                <a:ea typeface="Times New Roman" panose="02020603050405020304" pitchFamily="18" charset="0"/>
                <a:cs typeface="Arial" panose="020B0604020202020204" pitchFamily="34" charset="0"/>
              </a:rPr>
              <a:t>Product design is something that impacts every one of us multiple times a day, whether we are aware of it or not. It is about the well designed </a:t>
            </a:r>
            <a:r>
              <a:rPr lang="en-US" altLang="en-US" sz="2200" b="1" dirty="0">
                <a:ea typeface="Times New Roman" panose="02020603050405020304" pitchFamily="18" charset="0"/>
                <a:cs typeface="Arial" panose="020B0604020202020204" pitchFamily="34" charset="0"/>
              </a:rPr>
              <a:t>solutions</a:t>
            </a:r>
            <a:r>
              <a:rPr lang="en-US" altLang="en-US" sz="2200" dirty="0">
                <a:ea typeface="Times New Roman" panose="02020603050405020304" pitchFamily="18" charset="0"/>
                <a:cs typeface="Arial" panose="020B0604020202020204" pitchFamily="34" charset="0"/>
              </a:rPr>
              <a:t> that solve </a:t>
            </a:r>
            <a:r>
              <a:rPr lang="en-US" altLang="en-US" sz="2200" b="1" dirty="0">
                <a:ea typeface="Times New Roman" panose="02020603050405020304" pitchFamily="18" charset="0"/>
                <a:cs typeface="Arial" panose="020B0604020202020204" pitchFamily="34" charset="0"/>
              </a:rPr>
              <a:t>problems</a:t>
            </a:r>
            <a:r>
              <a:rPr lang="en-US" altLang="en-US" sz="2200" dirty="0">
                <a:ea typeface="Times New Roman" panose="02020603050405020304" pitchFamily="18" charset="0"/>
                <a:cs typeface="Arial" panose="020B0604020202020204" pitchFamily="34" charset="0"/>
              </a:rPr>
              <a:t> that we face. Designing includes sketching, computer aided design and prototype models. Testing is key to product design, testing all the way through to </a:t>
            </a:r>
            <a:r>
              <a:rPr lang="en-US" altLang="en-US" sz="2200" b="1" dirty="0">
                <a:ea typeface="Times New Roman" panose="02020603050405020304" pitchFamily="18" charset="0"/>
                <a:cs typeface="Arial" panose="020B0604020202020204" pitchFamily="34" charset="0"/>
              </a:rPr>
              <a:t>test </a:t>
            </a:r>
            <a:r>
              <a:rPr lang="en-US" altLang="en-US" sz="2200" dirty="0">
                <a:ea typeface="Times New Roman" panose="02020603050405020304" pitchFamily="18" charset="0"/>
                <a:cs typeface="Arial" panose="020B0604020202020204" pitchFamily="34" charset="0"/>
              </a:rPr>
              <a:t>the product. </a:t>
            </a:r>
            <a:endParaRPr lang="en-US" altLang="en-US" sz="2000" dirty="0">
              <a:ea typeface="Times New Roman" panose="02020603050405020304" pitchFamily="18" charset="0"/>
              <a:cs typeface="Arial" panose="020B0604020202020204" pitchFamily="34" charset="0"/>
            </a:endParaRPr>
          </a:p>
          <a:p>
            <a:pPr marL="0" indent="0" algn="ctr">
              <a:buNone/>
            </a:pPr>
            <a:endParaRPr lang="en-US" altLang="en-US" sz="2000" dirty="0">
              <a:ea typeface="Times New Roman" panose="02020603050405020304" pitchFamily="18" charset="0"/>
              <a:cs typeface="Arial" panose="020B0604020202020204" pitchFamily="34" charset="0"/>
            </a:endParaRPr>
          </a:p>
          <a:p>
            <a:pPr marL="0" indent="0" algn="ctr">
              <a:buNone/>
            </a:pPr>
            <a:endParaRPr lang="en-US" altLang="en-US" sz="2000" dirty="0">
              <a:ea typeface="Times New Roman" panose="02020603050405020304" pitchFamily="18" charset="0"/>
              <a:cs typeface="Arial" panose="020B0604020202020204" pitchFamily="34" charset="0"/>
            </a:endParaRPr>
          </a:p>
          <a:p>
            <a:pPr marL="0" indent="0" algn="ctr">
              <a:buNone/>
            </a:pPr>
            <a:endParaRPr lang="en-US" altLang="en-US" sz="2200" dirty="0">
              <a:ea typeface="Times New Roman" panose="02020603050405020304" pitchFamily="18" charset="0"/>
              <a:cs typeface="Arial" panose="020B0604020202020204" pitchFamily="34" charset="0"/>
            </a:endParaRPr>
          </a:p>
          <a:p>
            <a:pPr marL="0" indent="0" algn="ctr">
              <a:buNone/>
            </a:pPr>
            <a:r>
              <a:rPr lang="en-US" altLang="en-US" sz="2200" dirty="0">
                <a:ea typeface="Times New Roman" panose="02020603050405020304" pitchFamily="18" charset="0"/>
                <a:cs typeface="Arial" panose="020B0604020202020204" pitchFamily="34" charset="0"/>
              </a:rPr>
              <a:t>This course is for those who have a passion for making and want to develop their creative skills and solve problems through product design. You must be prepared to work hard and demonstrate creative thinking. This course will provide opportunities for students to take creative risks, build confidence and express themselves. </a:t>
            </a:r>
            <a:endParaRPr lang="en-GB" sz="2200"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airphone 3 review: the most ethical and repairable phone you can buy |  Smartphones | The Guardian">
            <a:extLst>
              <a:ext uri="{FF2B5EF4-FFF2-40B4-BE49-F238E27FC236}">
                <a16:creationId xmlns:a16="http://schemas.microsoft.com/office/drawing/2014/main" id="{40D70306-C4E1-48DF-A7EF-65DF1AFB0A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288" y="4074325"/>
            <a:ext cx="1658762" cy="124247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cool architecture buildings with modern materials photo : Home Improvement  Ideas">
            <a:extLst>
              <a:ext uri="{FF2B5EF4-FFF2-40B4-BE49-F238E27FC236}">
                <a16:creationId xmlns:a16="http://schemas.microsoft.com/office/drawing/2014/main" id="{0EADE644-482E-4E55-8A57-294D2B25CC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149BA2B9-E7C8-4CFE-B3BE-95E5171D86BC}"/>
              </a:ext>
            </a:extLst>
          </p:cNvPr>
          <p:cNvPicPr>
            <a:picLocks noChangeAspect="1"/>
          </p:cNvPicPr>
          <p:nvPr/>
        </p:nvPicPr>
        <p:blipFill rotWithShape="1">
          <a:blip r:embed="rId10"/>
          <a:srcRect l="9897" r="9897"/>
          <a:stretch/>
        </p:blipFill>
        <p:spPr>
          <a:xfrm>
            <a:off x="8320354" y="4074325"/>
            <a:ext cx="1955184" cy="1222698"/>
          </a:xfrm>
          <a:prstGeom prst="rect">
            <a:avLst/>
          </a:prstGeom>
        </p:spPr>
      </p:pic>
      <p:pic>
        <p:nvPicPr>
          <p:cNvPr id="7" name="Picture 6">
            <a:extLst>
              <a:ext uri="{FF2B5EF4-FFF2-40B4-BE49-F238E27FC236}">
                <a16:creationId xmlns:a16="http://schemas.microsoft.com/office/drawing/2014/main" id="{03D16755-A0CB-479F-ADDC-D88147292E7E}"/>
              </a:ext>
            </a:extLst>
          </p:cNvPr>
          <p:cNvPicPr>
            <a:picLocks noChangeAspect="1"/>
          </p:cNvPicPr>
          <p:nvPr/>
        </p:nvPicPr>
        <p:blipFill>
          <a:blip r:embed="rId11"/>
          <a:stretch>
            <a:fillRect/>
          </a:stretch>
        </p:blipFill>
        <p:spPr>
          <a:xfrm>
            <a:off x="6344144" y="4066203"/>
            <a:ext cx="1799915" cy="1197761"/>
          </a:xfrm>
          <a:prstGeom prst="rect">
            <a:avLst/>
          </a:prstGeom>
        </p:spPr>
      </p:pic>
      <p:pic>
        <p:nvPicPr>
          <p:cNvPr id="12" name="Picture 11">
            <a:extLst>
              <a:ext uri="{FF2B5EF4-FFF2-40B4-BE49-F238E27FC236}">
                <a16:creationId xmlns:a16="http://schemas.microsoft.com/office/drawing/2014/main" id="{7836AED2-B06F-415B-9C76-9E5029CEBB3E}"/>
              </a:ext>
            </a:extLst>
          </p:cNvPr>
          <p:cNvPicPr>
            <a:picLocks noChangeAspect="1"/>
          </p:cNvPicPr>
          <p:nvPr/>
        </p:nvPicPr>
        <p:blipFill>
          <a:blip r:embed="rId12"/>
          <a:stretch>
            <a:fillRect/>
          </a:stretch>
        </p:blipFill>
        <p:spPr>
          <a:xfrm>
            <a:off x="2049185" y="4066202"/>
            <a:ext cx="1799915" cy="1197762"/>
          </a:xfrm>
          <a:prstGeom prst="rect">
            <a:avLst/>
          </a:prstGeom>
        </p:spPr>
      </p:pic>
      <p:pic>
        <p:nvPicPr>
          <p:cNvPr id="13" name="Picture 12">
            <a:extLst>
              <a:ext uri="{FF2B5EF4-FFF2-40B4-BE49-F238E27FC236}">
                <a16:creationId xmlns:a16="http://schemas.microsoft.com/office/drawing/2014/main" id="{5B7EB0D2-3BA6-4206-A79C-CE0E549FE2D3}"/>
              </a:ext>
            </a:extLst>
          </p:cNvPr>
          <p:cNvPicPr>
            <a:picLocks noChangeAspect="1"/>
          </p:cNvPicPr>
          <p:nvPr/>
        </p:nvPicPr>
        <p:blipFill>
          <a:blip r:embed="rId13"/>
          <a:stretch>
            <a:fillRect/>
          </a:stretch>
        </p:blipFill>
        <p:spPr>
          <a:xfrm>
            <a:off x="4048424" y="4074325"/>
            <a:ext cx="2138861" cy="1197762"/>
          </a:xfrm>
          <a:prstGeom prst="rect">
            <a:avLst/>
          </a:prstGeom>
        </p:spPr>
      </p:pic>
      <p:pic>
        <p:nvPicPr>
          <p:cNvPr id="27" name="Audio 26">
            <a:hlinkClick r:id="" action="ppaction://media"/>
            <a:extLst>
              <a:ext uri="{FF2B5EF4-FFF2-40B4-BE49-F238E27FC236}">
                <a16:creationId xmlns:a16="http://schemas.microsoft.com/office/drawing/2014/main" id="{3564738E-FC85-4C05-8A8A-634A1F0912B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16927730"/>
      </p:ext>
    </p:extLst>
  </p:cSld>
  <p:clrMapOvr>
    <a:masterClrMapping/>
  </p:clrMapOvr>
  <mc:AlternateContent xmlns:mc="http://schemas.openxmlformats.org/markup-compatibility/2006" xmlns:p14="http://schemas.microsoft.com/office/powerpoint/2010/main">
    <mc:Choice Requires="p14">
      <p:transition spd="slow" p14:dur="2000" advTm="54190"/>
    </mc:Choice>
    <mc:Fallback xmlns="">
      <p:transition spd="slow" advTm="5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478052" y="1421993"/>
            <a:ext cx="9642387" cy="5078286"/>
          </a:xfrm>
        </p:spPr>
        <p:txBody>
          <a:bodyPr>
            <a:normAutofit fontScale="85000" lnSpcReduction="20000"/>
          </a:bodyPr>
          <a:lstStyle/>
          <a:p>
            <a:pPr marL="0" indent="0" algn="ctr">
              <a:buNone/>
            </a:pPr>
            <a:r>
              <a:rPr lang="en-GB" b="1" dirty="0">
                <a:solidFill>
                  <a:srgbClr val="C00000"/>
                </a:solidFill>
              </a:rPr>
              <a:t>GCSE Design and Technology </a:t>
            </a:r>
          </a:p>
          <a:p>
            <a:pPr marL="0" indent="0" algn="ctr">
              <a:buNone/>
            </a:pPr>
            <a:r>
              <a:rPr lang="en-GB" b="1" dirty="0">
                <a:solidFill>
                  <a:srgbClr val="C00000"/>
                </a:solidFill>
              </a:rPr>
              <a:t>Product Design</a:t>
            </a:r>
          </a:p>
          <a:p>
            <a:pPr marL="0" indent="0" algn="ctr">
              <a:buNone/>
            </a:pPr>
            <a:endParaRPr lang="en-GB" b="1" dirty="0">
              <a:solidFill>
                <a:srgbClr val="C00000"/>
              </a:solidFill>
            </a:endParaRPr>
          </a:p>
          <a:p>
            <a:pPr marL="0" indent="0" algn="ctr">
              <a:buNone/>
            </a:pPr>
            <a:r>
              <a:rPr lang="en-GB" dirty="0"/>
              <a:t>The product design course is creative and thought provoking. It involves practical skills, theoretical skills, knowledge of materials, processes and you will gain a real understanding of being a designer.</a:t>
            </a:r>
          </a:p>
          <a:p>
            <a:pPr marL="0" indent="0" algn="ctr">
              <a:buNone/>
            </a:pPr>
            <a:endParaRPr lang="en-GB" dirty="0"/>
          </a:p>
          <a:p>
            <a:pPr marL="0" indent="0" algn="ctr">
              <a:buNone/>
            </a:pPr>
            <a:r>
              <a:rPr lang="en-US" dirty="0"/>
              <a:t>You will have the freedom to be creative, working in 2D and 3D form using different techniques. You will have an understanding about sustainability and how the design process works along with learning how to use hand tools and machines in the workshop.</a:t>
            </a:r>
          </a:p>
          <a:p>
            <a:pPr marL="0" indent="0" algn="ctr">
              <a:buNone/>
            </a:pPr>
            <a:endParaRPr lang="en-US" dirty="0"/>
          </a:p>
          <a:p>
            <a:pPr marL="0" indent="0" algn="ctr">
              <a:buNone/>
            </a:pPr>
            <a:r>
              <a:rPr lang="en-US" dirty="0"/>
              <a:t>Lessons will consist of controlled assessment, practical workshops and theory lessons. You will be encouraged to experiment with a variety of materials in order to test your design ideas. You will end up with a design portfolio and the opportunity to study Product Design at A-level. </a:t>
            </a:r>
          </a:p>
          <a:p>
            <a:pPr marL="0" indent="0" algn="ctr">
              <a:buNone/>
            </a:pPr>
            <a:endParaRPr lang="en-GB" b="1" dirty="0">
              <a:solidFill>
                <a:srgbClr val="C00000"/>
              </a:solidFill>
            </a:endParaRPr>
          </a:p>
          <a:p>
            <a:pPr marL="0" indent="0">
              <a:buNone/>
            </a:pPr>
            <a:endParaRPr lang="en-GB" dirty="0"/>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Audio 17">
            <a:hlinkClick r:id="" action="ppaction://media"/>
            <a:extLst>
              <a:ext uri="{FF2B5EF4-FFF2-40B4-BE49-F238E27FC236}">
                <a16:creationId xmlns:a16="http://schemas.microsoft.com/office/drawing/2014/main" id="{EA4EF771-2E55-4D81-9637-4A9EB45C2A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6927404"/>
      </p:ext>
    </p:extLst>
  </p:cSld>
  <p:clrMapOvr>
    <a:masterClrMapping/>
  </p:clrMapOvr>
  <mc:AlternateContent xmlns:mc="http://schemas.openxmlformats.org/markup-compatibility/2006" xmlns:p14="http://schemas.microsoft.com/office/powerpoint/2010/main">
    <mc:Choice Requires="p14">
      <p:transition spd="slow" p14:dur="2000" advTm="41442"/>
    </mc:Choice>
    <mc:Fallback xmlns="">
      <p:transition spd="slow" advTm="4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448553"/>
            <a:ext cx="10231135" cy="5406658"/>
          </a:xfrm>
        </p:spPr>
        <p:txBody>
          <a:bodyPr>
            <a:normAutofit lnSpcReduction="10000"/>
          </a:bodyPr>
          <a:lstStyle/>
          <a:p>
            <a:pPr marL="0" indent="0" algn="ctr">
              <a:buNone/>
            </a:pPr>
            <a:r>
              <a:rPr lang="en-GB" sz="1600" b="1" dirty="0">
                <a:solidFill>
                  <a:srgbClr val="C00000"/>
                </a:solidFill>
              </a:rPr>
              <a:t>How will the course be assessed?</a:t>
            </a:r>
          </a:p>
          <a:p>
            <a:pPr algn="ctr"/>
            <a:r>
              <a:rPr lang="en-GB" sz="1600" b="1" dirty="0"/>
              <a:t>50% Controlled assessment (Coursework project)</a:t>
            </a:r>
          </a:p>
          <a:p>
            <a:pPr marL="0" indent="0" algn="ctr">
              <a:buNone/>
            </a:pPr>
            <a:r>
              <a:rPr lang="en-GB" sz="1600" dirty="0"/>
              <a:t>Based on 3 briefs selected by the exam board, you will be required to choose one to investigate using product analysis, customer research, prototyping and testing materials to solve a problem that you have identified.</a:t>
            </a:r>
          </a:p>
          <a:p>
            <a:pPr algn="ctr"/>
            <a:r>
              <a:rPr lang="en-GB" sz="1600" b="1" dirty="0"/>
              <a:t>50% Written exam</a:t>
            </a:r>
          </a:p>
          <a:p>
            <a:pPr marL="0" indent="0" algn="ctr">
              <a:buNone/>
            </a:pPr>
            <a:r>
              <a:rPr lang="en-GB" sz="1600" dirty="0"/>
              <a:t>Based on the theory which including designers, smart and modern materials, manufacturing processes and the design process.</a:t>
            </a:r>
          </a:p>
          <a:p>
            <a:pPr marL="0" indent="0" algn="ctr">
              <a:buNone/>
            </a:pPr>
            <a:endParaRPr lang="en-GB" sz="1600" dirty="0"/>
          </a:p>
          <a:p>
            <a:pPr marL="0" indent="0" algn="ctr">
              <a:buNone/>
            </a:pPr>
            <a:r>
              <a:rPr lang="en-GB" sz="1600" b="1" dirty="0">
                <a:solidFill>
                  <a:srgbClr val="C00000"/>
                </a:solidFill>
              </a:rPr>
              <a:t>When will the assessments take place?</a:t>
            </a:r>
          </a:p>
          <a:p>
            <a:pPr marL="0" indent="0" algn="ctr">
              <a:buNone/>
            </a:pPr>
            <a:r>
              <a:rPr lang="en-GB" sz="1600" dirty="0"/>
              <a:t>Controlled assessment with take place from June until May (the last year of the course). </a:t>
            </a:r>
          </a:p>
          <a:p>
            <a:pPr marL="0" indent="0" algn="ctr">
              <a:buNone/>
            </a:pPr>
            <a:r>
              <a:rPr lang="en-GB" sz="1600" dirty="0"/>
              <a:t>The exam will be at the end of the course in June. </a:t>
            </a:r>
          </a:p>
          <a:p>
            <a:pPr marL="0" indent="0" algn="ctr">
              <a:buNone/>
            </a:pPr>
            <a:endParaRPr lang="en-GB" sz="1600" dirty="0"/>
          </a:p>
          <a:p>
            <a:pPr marL="0" indent="0" algn="ctr">
              <a:buNone/>
            </a:pPr>
            <a:r>
              <a:rPr lang="en-GB" sz="1600" b="1" dirty="0">
                <a:solidFill>
                  <a:srgbClr val="C00000"/>
                </a:solidFill>
              </a:rPr>
              <a:t>What preparation needs to be done beforehand?</a:t>
            </a:r>
          </a:p>
          <a:p>
            <a:pPr marL="0" indent="0" algn="ctr">
              <a:buNone/>
            </a:pPr>
            <a:r>
              <a:rPr lang="en-GB" sz="1600" dirty="0"/>
              <a:t>You will be required to revise for the exam using the theory work done in class. </a:t>
            </a:r>
          </a:p>
          <a:p>
            <a:pPr marL="0" indent="0" algn="ctr">
              <a:buNone/>
            </a:pPr>
            <a:endParaRPr lang="en-GB" sz="1600" dirty="0"/>
          </a:p>
          <a:p>
            <a:pPr marL="0" indent="0" algn="ctr">
              <a:buNone/>
            </a:pPr>
            <a:r>
              <a:rPr lang="en-GB" sz="1600" b="1" dirty="0">
                <a:solidFill>
                  <a:srgbClr val="C00000"/>
                </a:solidFill>
              </a:rPr>
              <a:t>Will pupils have resit opportunities to improve their results?</a:t>
            </a:r>
          </a:p>
          <a:p>
            <a:pPr marL="0" indent="0" algn="ctr">
              <a:buNone/>
            </a:pPr>
            <a:r>
              <a:rPr lang="en-GB" sz="1600" dirty="0"/>
              <a:t>Yes, you will be able to resit your exam.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Audio 25">
            <a:hlinkClick r:id="" action="ppaction://media"/>
            <a:extLst>
              <a:ext uri="{FF2B5EF4-FFF2-40B4-BE49-F238E27FC236}">
                <a16:creationId xmlns:a16="http://schemas.microsoft.com/office/drawing/2014/main" id="{7315F0D3-CDD6-468F-B55C-BE1C89B692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739640"/>
      </p:ext>
    </p:extLst>
  </p:cSld>
  <p:clrMapOvr>
    <a:masterClrMapping/>
  </p:clrMapOvr>
  <mc:AlternateContent xmlns:mc="http://schemas.openxmlformats.org/markup-compatibility/2006" xmlns:p14="http://schemas.microsoft.com/office/powerpoint/2010/main">
    <mc:Choice Requires="p14">
      <p:transition spd="slow" p14:dur="2000" advTm="64873"/>
    </mc:Choice>
    <mc:Fallback xmlns="">
      <p:transition spd="slow" advTm="6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Skills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fontScale="47500" lnSpcReduction="20000"/>
          </a:bodyPr>
          <a:lstStyle/>
          <a:p>
            <a:pPr marL="0" indent="0">
              <a:buNone/>
            </a:pPr>
            <a:r>
              <a:rPr lang="en-GB" sz="3300" b="1" dirty="0">
                <a:solidFill>
                  <a:srgbClr val="C00000"/>
                </a:solidFill>
              </a:rPr>
              <a:t>What skills will pupils develop through studying the course and how will they do this?</a:t>
            </a:r>
          </a:p>
          <a:p>
            <a:r>
              <a:rPr lang="en-GB" sz="3300" dirty="0"/>
              <a:t>Problem solving and creativity skills through planning and evaluating a product.</a:t>
            </a:r>
          </a:p>
          <a:p>
            <a:r>
              <a:rPr lang="en-GB" sz="3300" dirty="0"/>
              <a:t>Sketch development features heavily in the subject, this is to help visualise the solution to the problem you are solving. </a:t>
            </a:r>
          </a:p>
          <a:p>
            <a:r>
              <a:rPr lang="en-GB" sz="3300" dirty="0"/>
              <a:t>You will have an understanding of a variety of materials and design processes. </a:t>
            </a:r>
          </a:p>
          <a:p>
            <a:r>
              <a:rPr lang="en-GB" sz="3300" dirty="0"/>
              <a:t>CAD/CAM skills through using the laser cutter as well as traditional hand tool processes.</a:t>
            </a:r>
          </a:p>
          <a:p>
            <a:pPr marL="0" indent="0">
              <a:buNone/>
            </a:pPr>
            <a:endParaRPr lang="en-GB" sz="3400" dirty="0"/>
          </a:p>
          <a:p>
            <a:pPr marL="0" indent="0">
              <a:buNone/>
            </a:pPr>
            <a:r>
              <a:rPr lang="en-GB" sz="3400" b="1" dirty="0">
                <a:solidFill>
                  <a:srgbClr val="C00000"/>
                </a:solidFill>
              </a:rPr>
              <a:t>How can these skills be applied to different subjects/areas of life?</a:t>
            </a:r>
          </a:p>
          <a:p>
            <a:pPr algn="ctr"/>
            <a:r>
              <a:rPr lang="en-US" dirty="0"/>
              <a:t>Architect</a:t>
            </a:r>
          </a:p>
          <a:p>
            <a:pPr algn="ctr"/>
            <a:r>
              <a:rPr lang="en-US" dirty="0"/>
              <a:t>Engineer</a:t>
            </a:r>
          </a:p>
          <a:p>
            <a:pPr algn="ctr"/>
            <a:r>
              <a:rPr lang="en-US" dirty="0"/>
              <a:t>Carpenter</a:t>
            </a:r>
          </a:p>
          <a:p>
            <a:pPr algn="ctr"/>
            <a:r>
              <a:rPr lang="en-US" dirty="0"/>
              <a:t>Industrial design</a:t>
            </a:r>
          </a:p>
          <a:p>
            <a:pPr algn="ctr"/>
            <a:r>
              <a:rPr lang="en-US" dirty="0"/>
              <a:t>Interior design</a:t>
            </a:r>
          </a:p>
          <a:p>
            <a:pPr algn="ctr"/>
            <a:r>
              <a:rPr lang="en-US" dirty="0"/>
              <a:t>Landscape design</a:t>
            </a:r>
          </a:p>
          <a:p>
            <a:pPr algn="ctr"/>
            <a:r>
              <a:rPr lang="en-US" dirty="0"/>
              <a:t>Product design</a:t>
            </a:r>
          </a:p>
          <a:p>
            <a:pPr algn="ctr"/>
            <a:r>
              <a:rPr lang="en-US" dirty="0"/>
              <a:t>Games design</a:t>
            </a:r>
          </a:p>
          <a:p>
            <a:pPr algn="ctr"/>
            <a:r>
              <a:rPr lang="en-US" dirty="0"/>
              <a:t>Teacher</a:t>
            </a:r>
          </a:p>
          <a:p>
            <a:pPr algn="ctr"/>
            <a:endParaRPr lang="en-US" dirty="0"/>
          </a:p>
          <a:p>
            <a:pPr marL="0" indent="0" algn="ctr">
              <a:buNone/>
            </a:pPr>
            <a:r>
              <a:rPr lang="en-US" sz="3400" dirty="0"/>
              <a:t>The amount of jobs are endless for product design. If a product is being designed, then there is more than likely a job that goes with it.</a:t>
            </a:r>
            <a:endParaRPr lang="en-GB" sz="3400"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Audio 13">
            <a:hlinkClick r:id="" action="ppaction://media"/>
            <a:extLst>
              <a:ext uri="{FF2B5EF4-FFF2-40B4-BE49-F238E27FC236}">
                <a16:creationId xmlns:a16="http://schemas.microsoft.com/office/drawing/2014/main" id="{97FE451D-249C-4D55-AF0B-74845797EC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4243362"/>
      </p:ext>
    </p:extLst>
  </p:cSld>
  <p:clrMapOvr>
    <a:masterClrMapping/>
  </p:clrMapOvr>
  <mc:AlternateContent xmlns:mc="http://schemas.openxmlformats.org/markup-compatibility/2006" xmlns:p14="http://schemas.microsoft.com/office/powerpoint/2010/main">
    <mc:Choice Requires="p14">
      <p:transition spd="slow" p14:dur="2000" advTm="41344"/>
    </mc:Choice>
    <mc:Fallback xmlns="">
      <p:transition spd="slow" advTm="4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Examples of work</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1CB678F-4E88-4D46-8ADF-94914A66727A}"/>
              </a:ext>
            </a:extLst>
          </p:cNvPr>
          <p:cNvPicPr>
            <a:picLocks noChangeAspect="1"/>
          </p:cNvPicPr>
          <p:nvPr/>
        </p:nvPicPr>
        <p:blipFill rotWithShape="1">
          <a:blip r:embed="rId9"/>
          <a:srcRect l="8714" t="8681" r="6746" b="12940"/>
          <a:stretch/>
        </p:blipFill>
        <p:spPr>
          <a:xfrm>
            <a:off x="5321903" y="3199568"/>
            <a:ext cx="1799449" cy="1644998"/>
          </a:xfrm>
          <a:prstGeom prst="rect">
            <a:avLst/>
          </a:prstGeom>
        </p:spPr>
      </p:pic>
      <p:pic>
        <p:nvPicPr>
          <p:cNvPr id="12" name="Picture 11">
            <a:extLst>
              <a:ext uri="{FF2B5EF4-FFF2-40B4-BE49-F238E27FC236}">
                <a16:creationId xmlns:a16="http://schemas.microsoft.com/office/drawing/2014/main" id="{9FDA0E26-B1EF-4BD1-9812-5DC3CCBB8FC7}"/>
              </a:ext>
            </a:extLst>
          </p:cNvPr>
          <p:cNvPicPr>
            <a:picLocks noChangeAspect="1"/>
          </p:cNvPicPr>
          <p:nvPr/>
        </p:nvPicPr>
        <p:blipFill rotWithShape="1">
          <a:blip r:embed="rId10"/>
          <a:srcRect t="13377"/>
          <a:stretch/>
        </p:blipFill>
        <p:spPr>
          <a:xfrm>
            <a:off x="1889463" y="5193444"/>
            <a:ext cx="1533831" cy="1325563"/>
          </a:xfrm>
          <a:prstGeom prst="rect">
            <a:avLst/>
          </a:prstGeom>
        </p:spPr>
      </p:pic>
      <p:pic>
        <p:nvPicPr>
          <p:cNvPr id="13" name="Picture 12">
            <a:extLst>
              <a:ext uri="{FF2B5EF4-FFF2-40B4-BE49-F238E27FC236}">
                <a16:creationId xmlns:a16="http://schemas.microsoft.com/office/drawing/2014/main" id="{D99639A3-091B-4756-9435-EDD1E833E3E6}"/>
              </a:ext>
            </a:extLst>
          </p:cNvPr>
          <p:cNvPicPr>
            <a:picLocks noChangeAspect="1"/>
          </p:cNvPicPr>
          <p:nvPr/>
        </p:nvPicPr>
        <p:blipFill rotWithShape="1">
          <a:blip r:embed="rId11"/>
          <a:srcRect t="7274" r="1348"/>
          <a:stretch/>
        </p:blipFill>
        <p:spPr>
          <a:xfrm>
            <a:off x="121035" y="3317683"/>
            <a:ext cx="1601617" cy="1453613"/>
          </a:xfrm>
          <a:prstGeom prst="rect">
            <a:avLst/>
          </a:prstGeom>
        </p:spPr>
      </p:pic>
      <p:pic>
        <p:nvPicPr>
          <p:cNvPr id="14" name="Picture 13">
            <a:extLst>
              <a:ext uri="{FF2B5EF4-FFF2-40B4-BE49-F238E27FC236}">
                <a16:creationId xmlns:a16="http://schemas.microsoft.com/office/drawing/2014/main" id="{E0E7B073-3B18-4BC5-9384-19B2A1B726C6}"/>
              </a:ext>
            </a:extLst>
          </p:cNvPr>
          <p:cNvPicPr>
            <a:picLocks noChangeAspect="1"/>
          </p:cNvPicPr>
          <p:nvPr/>
        </p:nvPicPr>
        <p:blipFill>
          <a:blip r:embed="rId12"/>
          <a:stretch>
            <a:fillRect/>
          </a:stretch>
        </p:blipFill>
        <p:spPr>
          <a:xfrm>
            <a:off x="8871046" y="3980882"/>
            <a:ext cx="1491829" cy="1335914"/>
          </a:xfrm>
          <a:prstGeom prst="rect">
            <a:avLst/>
          </a:prstGeom>
        </p:spPr>
      </p:pic>
      <p:pic>
        <p:nvPicPr>
          <p:cNvPr id="16" name="Picture 15">
            <a:extLst>
              <a:ext uri="{FF2B5EF4-FFF2-40B4-BE49-F238E27FC236}">
                <a16:creationId xmlns:a16="http://schemas.microsoft.com/office/drawing/2014/main" id="{0C1DF9BC-D619-46FC-ACB0-07646EB84BA3}"/>
              </a:ext>
            </a:extLst>
          </p:cNvPr>
          <p:cNvPicPr>
            <a:picLocks noChangeAspect="1"/>
          </p:cNvPicPr>
          <p:nvPr/>
        </p:nvPicPr>
        <p:blipFill rotWithShape="1">
          <a:blip r:embed="rId13"/>
          <a:srcRect l="13391" r="5759"/>
          <a:stretch/>
        </p:blipFill>
        <p:spPr>
          <a:xfrm>
            <a:off x="5261721" y="1455208"/>
            <a:ext cx="1766415" cy="1648886"/>
          </a:xfrm>
          <a:prstGeom prst="rect">
            <a:avLst/>
          </a:prstGeom>
        </p:spPr>
      </p:pic>
      <p:pic>
        <p:nvPicPr>
          <p:cNvPr id="17" name="Picture 16">
            <a:extLst>
              <a:ext uri="{FF2B5EF4-FFF2-40B4-BE49-F238E27FC236}">
                <a16:creationId xmlns:a16="http://schemas.microsoft.com/office/drawing/2014/main" id="{839CDEBE-9DA7-454B-8F04-3E9FEB0A5682}"/>
              </a:ext>
            </a:extLst>
          </p:cNvPr>
          <p:cNvPicPr>
            <a:picLocks noChangeAspect="1"/>
          </p:cNvPicPr>
          <p:nvPr/>
        </p:nvPicPr>
        <p:blipFill>
          <a:blip r:embed="rId14"/>
          <a:stretch>
            <a:fillRect/>
          </a:stretch>
        </p:blipFill>
        <p:spPr>
          <a:xfrm>
            <a:off x="1846034" y="3511987"/>
            <a:ext cx="1537555" cy="1463668"/>
          </a:xfrm>
          <a:prstGeom prst="rect">
            <a:avLst/>
          </a:prstGeom>
        </p:spPr>
      </p:pic>
      <p:pic>
        <p:nvPicPr>
          <p:cNvPr id="18" name="Picture 17">
            <a:extLst>
              <a:ext uri="{FF2B5EF4-FFF2-40B4-BE49-F238E27FC236}">
                <a16:creationId xmlns:a16="http://schemas.microsoft.com/office/drawing/2014/main" id="{4593F357-8BF5-4EC3-8657-7A0D5AEDF14F}"/>
              </a:ext>
            </a:extLst>
          </p:cNvPr>
          <p:cNvPicPr>
            <a:picLocks noChangeAspect="1"/>
          </p:cNvPicPr>
          <p:nvPr/>
        </p:nvPicPr>
        <p:blipFill>
          <a:blip r:embed="rId15"/>
          <a:stretch>
            <a:fillRect/>
          </a:stretch>
        </p:blipFill>
        <p:spPr>
          <a:xfrm>
            <a:off x="47696" y="5017582"/>
            <a:ext cx="1754987" cy="1698374"/>
          </a:xfrm>
          <a:prstGeom prst="rect">
            <a:avLst/>
          </a:prstGeom>
        </p:spPr>
      </p:pic>
      <p:pic>
        <p:nvPicPr>
          <p:cNvPr id="19" name="Picture 18">
            <a:extLst>
              <a:ext uri="{FF2B5EF4-FFF2-40B4-BE49-F238E27FC236}">
                <a16:creationId xmlns:a16="http://schemas.microsoft.com/office/drawing/2014/main" id="{2E7C76EA-3C2B-49B6-A271-19426D472D6E}"/>
              </a:ext>
            </a:extLst>
          </p:cNvPr>
          <p:cNvPicPr>
            <a:picLocks noChangeAspect="1"/>
          </p:cNvPicPr>
          <p:nvPr/>
        </p:nvPicPr>
        <p:blipFill>
          <a:blip r:embed="rId16"/>
          <a:stretch>
            <a:fillRect/>
          </a:stretch>
        </p:blipFill>
        <p:spPr>
          <a:xfrm>
            <a:off x="3423294" y="1417111"/>
            <a:ext cx="1754162" cy="1754162"/>
          </a:xfrm>
          <a:prstGeom prst="rect">
            <a:avLst/>
          </a:prstGeom>
        </p:spPr>
      </p:pic>
      <p:pic>
        <p:nvPicPr>
          <p:cNvPr id="21" name="Picture 20">
            <a:extLst>
              <a:ext uri="{FF2B5EF4-FFF2-40B4-BE49-F238E27FC236}">
                <a16:creationId xmlns:a16="http://schemas.microsoft.com/office/drawing/2014/main" id="{203777F2-7D7E-4F3A-A2A6-939267D93D72}"/>
              </a:ext>
            </a:extLst>
          </p:cNvPr>
          <p:cNvPicPr>
            <a:picLocks noChangeAspect="1"/>
          </p:cNvPicPr>
          <p:nvPr/>
        </p:nvPicPr>
        <p:blipFill>
          <a:blip r:embed="rId17"/>
          <a:stretch>
            <a:fillRect/>
          </a:stretch>
        </p:blipFill>
        <p:spPr>
          <a:xfrm>
            <a:off x="8801148" y="5411568"/>
            <a:ext cx="1501389" cy="1443643"/>
          </a:xfrm>
          <a:prstGeom prst="rect">
            <a:avLst/>
          </a:prstGeom>
        </p:spPr>
      </p:pic>
      <p:pic>
        <p:nvPicPr>
          <p:cNvPr id="22" name="Picture 21">
            <a:extLst>
              <a:ext uri="{FF2B5EF4-FFF2-40B4-BE49-F238E27FC236}">
                <a16:creationId xmlns:a16="http://schemas.microsoft.com/office/drawing/2014/main" id="{DBF85861-2C4D-4C62-8D95-A6B8554A2C99}"/>
              </a:ext>
            </a:extLst>
          </p:cNvPr>
          <p:cNvPicPr>
            <a:picLocks noChangeAspect="1"/>
          </p:cNvPicPr>
          <p:nvPr/>
        </p:nvPicPr>
        <p:blipFill rotWithShape="1">
          <a:blip r:embed="rId18"/>
          <a:srcRect t="11091" r="4802"/>
          <a:stretch/>
        </p:blipFill>
        <p:spPr>
          <a:xfrm>
            <a:off x="7296322" y="3616991"/>
            <a:ext cx="1491829" cy="1325563"/>
          </a:xfrm>
          <a:prstGeom prst="rect">
            <a:avLst/>
          </a:prstGeom>
        </p:spPr>
      </p:pic>
      <p:pic>
        <p:nvPicPr>
          <p:cNvPr id="24" name="Picture 23">
            <a:extLst>
              <a:ext uri="{FF2B5EF4-FFF2-40B4-BE49-F238E27FC236}">
                <a16:creationId xmlns:a16="http://schemas.microsoft.com/office/drawing/2014/main" id="{A28658D5-B42D-4D46-BB35-1E9E78721BBB}"/>
              </a:ext>
            </a:extLst>
          </p:cNvPr>
          <p:cNvPicPr>
            <a:picLocks noChangeAspect="1"/>
          </p:cNvPicPr>
          <p:nvPr/>
        </p:nvPicPr>
        <p:blipFill>
          <a:blip r:embed="rId19"/>
          <a:stretch>
            <a:fillRect/>
          </a:stretch>
        </p:blipFill>
        <p:spPr>
          <a:xfrm>
            <a:off x="3416200" y="3171273"/>
            <a:ext cx="1841599" cy="1645503"/>
          </a:xfrm>
          <a:prstGeom prst="rect">
            <a:avLst/>
          </a:prstGeom>
        </p:spPr>
      </p:pic>
      <p:pic>
        <p:nvPicPr>
          <p:cNvPr id="25" name="Picture 24">
            <a:extLst>
              <a:ext uri="{FF2B5EF4-FFF2-40B4-BE49-F238E27FC236}">
                <a16:creationId xmlns:a16="http://schemas.microsoft.com/office/drawing/2014/main" id="{8A28BD02-A15B-482E-9422-5CB5B0EB245E}"/>
              </a:ext>
            </a:extLst>
          </p:cNvPr>
          <p:cNvPicPr>
            <a:picLocks noChangeAspect="1"/>
          </p:cNvPicPr>
          <p:nvPr/>
        </p:nvPicPr>
        <p:blipFill>
          <a:blip r:embed="rId20"/>
          <a:stretch>
            <a:fillRect/>
          </a:stretch>
        </p:blipFill>
        <p:spPr>
          <a:xfrm>
            <a:off x="7361248" y="5193444"/>
            <a:ext cx="1324876" cy="1593806"/>
          </a:xfrm>
          <a:prstGeom prst="rect">
            <a:avLst/>
          </a:prstGeom>
        </p:spPr>
      </p:pic>
      <p:pic>
        <p:nvPicPr>
          <p:cNvPr id="26" name="Picture 25">
            <a:extLst>
              <a:ext uri="{FF2B5EF4-FFF2-40B4-BE49-F238E27FC236}">
                <a16:creationId xmlns:a16="http://schemas.microsoft.com/office/drawing/2014/main" id="{473EE696-1948-4712-865E-1EABB182E757}"/>
              </a:ext>
            </a:extLst>
          </p:cNvPr>
          <p:cNvPicPr>
            <a:picLocks noChangeAspect="1"/>
          </p:cNvPicPr>
          <p:nvPr/>
        </p:nvPicPr>
        <p:blipFill>
          <a:blip r:embed="rId21"/>
          <a:stretch>
            <a:fillRect/>
          </a:stretch>
        </p:blipFill>
        <p:spPr>
          <a:xfrm>
            <a:off x="8903214" y="2658398"/>
            <a:ext cx="1395296" cy="1255129"/>
          </a:xfrm>
          <a:prstGeom prst="rect">
            <a:avLst/>
          </a:prstGeom>
        </p:spPr>
      </p:pic>
      <p:sp>
        <p:nvSpPr>
          <p:cNvPr id="27" name="TextBox 26">
            <a:extLst>
              <a:ext uri="{FF2B5EF4-FFF2-40B4-BE49-F238E27FC236}">
                <a16:creationId xmlns:a16="http://schemas.microsoft.com/office/drawing/2014/main" id="{13D4D953-6818-45CC-80FC-83B2AC411C59}"/>
              </a:ext>
            </a:extLst>
          </p:cNvPr>
          <p:cNvSpPr txBox="1"/>
          <p:nvPr/>
        </p:nvSpPr>
        <p:spPr>
          <a:xfrm>
            <a:off x="597109" y="2569627"/>
            <a:ext cx="2516957" cy="369332"/>
          </a:xfrm>
          <a:prstGeom prst="rect">
            <a:avLst/>
          </a:prstGeom>
          <a:noFill/>
        </p:spPr>
        <p:txBody>
          <a:bodyPr wrap="square" rtlCol="0">
            <a:spAutoFit/>
          </a:bodyPr>
          <a:lstStyle/>
          <a:p>
            <a:r>
              <a:rPr lang="en-GB" dirty="0"/>
              <a:t>Design development</a:t>
            </a:r>
          </a:p>
        </p:txBody>
      </p:sp>
      <p:sp>
        <p:nvSpPr>
          <p:cNvPr id="28" name="TextBox 27">
            <a:extLst>
              <a:ext uri="{FF2B5EF4-FFF2-40B4-BE49-F238E27FC236}">
                <a16:creationId xmlns:a16="http://schemas.microsoft.com/office/drawing/2014/main" id="{EA1BE613-0CAB-44C1-A2D0-BAE119A80EA7}"/>
              </a:ext>
            </a:extLst>
          </p:cNvPr>
          <p:cNvSpPr txBox="1"/>
          <p:nvPr/>
        </p:nvSpPr>
        <p:spPr>
          <a:xfrm>
            <a:off x="4610357" y="4888384"/>
            <a:ext cx="2516957" cy="369332"/>
          </a:xfrm>
          <a:prstGeom prst="rect">
            <a:avLst/>
          </a:prstGeom>
          <a:noFill/>
        </p:spPr>
        <p:txBody>
          <a:bodyPr wrap="square" rtlCol="0">
            <a:spAutoFit/>
          </a:bodyPr>
          <a:lstStyle/>
          <a:p>
            <a:r>
              <a:rPr lang="en-GB" dirty="0"/>
              <a:t>Prototypes</a:t>
            </a:r>
          </a:p>
        </p:txBody>
      </p:sp>
      <p:sp>
        <p:nvSpPr>
          <p:cNvPr id="29" name="TextBox 28">
            <a:extLst>
              <a:ext uri="{FF2B5EF4-FFF2-40B4-BE49-F238E27FC236}">
                <a16:creationId xmlns:a16="http://schemas.microsoft.com/office/drawing/2014/main" id="{A5840D08-FC2D-42EC-B22C-01D3C432D007}"/>
              </a:ext>
            </a:extLst>
          </p:cNvPr>
          <p:cNvSpPr txBox="1"/>
          <p:nvPr/>
        </p:nvSpPr>
        <p:spPr>
          <a:xfrm>
            <a:off x="8167778" y="2178981"/>
            <a:ext cx="2516957" cy="369332"/>
          </a:xfrm>
          <a:prstGeom prst="rect">
            <a:avLst/>
          </a:prstGeom>
          <a:noFill/>
        </p:spPr>
        <p:txBody>
          <a:bodyPr wrap="square" rtlCol="0">
            <a:spAutoFit/>
          </a:bodyPr>
          <a:lstStyle/>
          <a:p>
            <a:r>
              <a:rPr lang="en-GB" dirty="0"/>
              <a:t>Final product</a:t>
            </a:r>
          </a:p>
        </p:txBody>
      </p:sp>
      <p:pic>
        <p:nvPicPr>
          <p:cNvPr id="37" name="Audio 36">
            <a:hlinkClick r:id="" action="ppaction://media"/>
            <a:extLst>
              <a:ext uri="{FF2B5EF4-FFF2-40B4-BE49-F238E27FC236}">
                <a16:creationId xmlns:a16="http://schemas.microsoft.com/office/drawing/2014/main" id="{78B7EEAD-A300-4747-9308-B8F7E8617B1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2163729"/>
      </p:ext>
    </p:extLst>
  </p:cSld>
  <p:clrMapOvr>
    <a:masterClrMapping/>
  </p:clrMapOvr>
  <mc:AlternateContent xmlns:mc="http://schemas.openxmlformats.org/markup-compatibility/2006" xmlns:p14="http://schemas.microsoft.com/office/powerpoint/2010/main">
    <mc:Choice Requires="p14">
      <p:transition spd="slow" p14:dur="2000" advTm="18044"/>
    </mc:Choice>
    <mc:Fallback xmlns="">
      <p:transition spd="slow" advTm="18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Our Expectations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98598" y="1429699"/>
            <a:ext cx="10272584" cy="5282186"/>
          </a:xfrm>
        </p:spPr>
        <p:txBody>
          <a:bodyPr>
            <a:normAutofit/>
          </a:bodyPr>
          <a:lstStyle/>
          <a:p>
            <a:pPr marL="0" indent="0">
              <a:buNone/>
            </a:pPr>
            <a:r>
              <a:rPr lang="en-GB" b="1" dirty="0">
                <a:solidFill>
                  <a:srgbClr val="C00000"/>
                </a:solidFill>
              </a:rPr>
              <a:t>How will you be expected to present your work?</a:t>
            </a:r>
          </a:p>
          <a:p>
            <a:pPr marL="0" indent="0">
              <a:buNone/>
            </a:pPr>
            <a:r>
              <a:rPr lang="en-GB" sz="2000" dirty="0"/>
              <a:t>Work will be presented in an A3 portfolio and a sketch book. You will present your work on paper, either using the computer or written by hand. You will be expected to use creativity and communicate your ideas clearly through annotation, drawing and computer aided design. </a:t>
            </a:r>
          </a:p>
          <a:p>
            <a:pPr marL="0" indent="0">
              <a:buNone/>
            </a:pPr>
            <a:endParaRPr lang="en-GB" dirty="0"/>
          </a:p>
          <a:p>
            <a:pPr marL="0" indent="0">
              <a:buNone/>
            </a:pPr>
            <a:r>
              <a:rPr lang="en-GB" b="1" dirty="0">
                <a:solidFill>
                  <a:srgbClr val="C00000"/>
                </a:solidFill>
              </a:rPr>
              <a:t>What will be set as homework?</a:t>
            </a:r>
          </a:p>
          <a:p>
            <a:pPr marL="0" indent="0">
              <a:buNone/>
            </a:pPr>
            <a:r>
              <a:rPr lang="en-GB" sz="2000" dirty="0"/>
              <a:t>Homework tasks will be set based on the theory in lessons to further your knowledge and understanding of topics previously mentioned. </a:t>
            </a:r>
          </a:p>
          <a:p>
            <a:pPr marL="0" indent="0">
              <a:buNone/>
            </a:pPr>
            <a:endParaRPr lang="en-GB" b="1" dirty="0">
              <a:solidFill>
                <a:srgbClr val="C00000"/>
              </a:solidFill>
            </a:endParaRPr>
          </a:p>
          <a:p>
            <a:pPr marL="0" indent="0">
              <a:buNone/>
            </a:pPr>
            <a:r>
              <a:rPr lang="en-GB" b="1" dirty="0">
                <a:solidFill>
                  <a:srgbClr val="C00000"/>
                </a:solidFill>
              </a:rPr>
              <a:t>What equipment will be needed for lessons?</a:t>
            </a:r>
          </a:p>
          <a:p>
            <a:pPr marL="0" indent="0">
              <a:buNone/>
            </a:pPr>
            <a:r>
              <a:rPr lang="en-GB" sz="2000" dirty="0"/>
              <a:t>General classroom equipment such as pen, pencil, ruler, rubber and sharpener will be expected. You will be given an A3 portfolio to display your work. There might be a cost for materials for the final product if materials cant be resourced at school depending on what the product is. </a:t>
            </a:r>
          </a:p>
          <a:p>
            <a:pPr marL="0" indent="0">
              <a:buNone/>
            </a:pPr>
            <a:endParaRPr lang="en-GB" sz="2000" dirty="0"/>
          </a:p>
          <a:p>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Audio 11">
            <a:hlinkClick r:id="" action="ppaction://media"/>
            <a:extLst>
              <a:ext uri="{FF2B5EF4-FFF2-40B4-BE49-F238E27FC236}">
                <a16:creationId xmlns:a16="http://schemas.microsoft.com/office/drawing/2014/main" id="{8A113381-B2F3-45EF-A6FE-E23D4B65BF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0285152"/>
      </p:ext>
    </p:extLst>
  </p:cSld>
  <p:clrMapOvr>
    <a:masterClrMapping/>
  </p:clrMapOvr>
  <mc:AlternateContent xmlns:mc="http://schemas.openxmlformats.org/markup-compatibility/2006" xmlns:p14="http://schemas.microsoft.com/office/powerpoint/2010/main">
    <mc:Choice Requires="p14">
      <p:transition spd="slow" p14:dur="2000" advTm="54803"/>
    </mc:Choice>
    <mc:Fallback xmlns="">
      <p:transition spd="slow" advTm="5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Resources and Support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44419" y="1457979"/>
            <a:ext cx="10214404" cy="5235051"/>
          </a:xfrm>
        </p:spPr>
        <p:txBody>
          <a:bodyPr>
            <a:normAutofit fontScale="77500" lnSpcReduction="20000"/>
          </a:bodyPr>
          <a:lstStyle/>
          <a:p>
            <a:pPr marL="0" indent="0">
              <a:buNone/>
            </a:pPr>
            <a:r>
              <a:rPr lang="en-GB" b="1" dirty="0">
                <a:solidFill>
                  <a:srgbClr val="C00000"/>
                </a:solidFill>
              </a:rPr>
              <a:t>What resources will you make available to support learning?</a:t>
            </a:r>
          </a:p>
          <a:p>
            <a:pPr marL="0" indent="0">
              <a:buNone/>
            </a:pPr>
            <a:r>
              <a:rPr lang="en-GB" dirty="0"/>
              <a:t>All resources taught in the lesson will be available to pupils and uploaded to Google Classroom. Pupils will have access to GCSE POD and online resources. </a:t>
            </a:r>
          </a:p>
          <a:p>
            <a:pPr marL="0" indent="0">
              <a:buNone/>
            </a:pPr>
            <a:endParaRPr lang="en-GB" b="1" dirty="0">
              <a:solidFill>
                <a:srgbClr val="C00000"/>
              </a:solidFill>
            </a:endParaRPr>
          </a:p>
          <a:p>
            <a:pPr marL="0" indent="0">
              <a:buNone/>
            </a:pPr>
            <a:r>
              <a:rPr lang="en-GB" b="1" dirty="0">
                <a:solidFill>
                  <a:srgbClr val="C00000"/>
                </a:solidFill>
              </a:rPr>
              <a:t>What support both within and outside lessons will be provided to support pupils?</a:t>
            </a:r>
          </a:p>
          <a:p>
            <a:pPr marL="0" indent="0">
              <a:buNone/>
            </a:pPr>
            <a:r>
              <a:rPr lang="en-GB" dirty="0"/>
              <a:t>Teachers will provide after school catch up sessions for pupils to attend. Pupils have been informed which days are available. Mrs Wright’s class have been offered a Wednesday after school as they are currently working on their controlled assessment. </a:t>
            </a:r>
          </a:p>
          <a:p>
            <a:pPr marL="0" indent="0">
              <a:buNone/>
            </a:pPr>
            <a:endParaRPr lang="en-GB" b="1" dirty="0">
              <a:solidFill>
                <a:srgbClr val="C00000"/>
              </a:solidFill>
            </a:endParaRPr>
          </a:p>
          <a:p>
            <a:pPr marL="0" indent="0">
              <a:buNone/>
            </a:pPr>
            <a:r>
              <a:rPr lang="en-GB" b="1" dirty="0">
                <a:solidFill>
                  <a:srgbClr val="C00000"/>
                </a:solidFill>
              </a:rPr>
              <a:t>How can parents/carers support their children in your subject?</a:t>
            </a:r>
          </a:p>
          <a:p>
            <a:pPr marL="0" indent="0">
              <a:buNone/>
            </a:pPr>
            <a:r>
              <a:rPr lang="en-GB" dirty="0"/>
              <a:t>Ensure pupils are signed up to </a:t>
            </a:r>
            <a:r>
              <a:rPr lang="en-GB"/>
              <a:t>GCSE POD, </a:t>
            </a:r>
            <a:r>
              <a:rPr lang="en-GB" dirty="0"/>
              <a:t>ensure pupils are checking Google Classroom and meeting deadlines. Check homework deadlines. </a:t>
            </a:r>
          </a:p>
          <a:p>
            <a:pPr marL="0" indent="0">
              <a:buNone/>
            </a:pPr>
            <a:endParaRPr lang="en-GB" sz="3600" dirty="0"/>
          </a:p>
          <a:p>
            <a:pPr marL="0" indent="0" algn="ctr">
              <a:buNone/>
            </a:pPr>
            <a:r>
              <a:rPr lang="en-GB" sz="2300" dirty="0"/>
              <a:t>If you have any questions please speak to Mrs Mcgibney or Mrs Wright and we will be happy to help.</a:t>
            </a:r>
          </a:p>
          <a:p>
            <a:pPr marL="0" indent="0" algn="ctr">
              <a:buNone/>
            </a:pPr>
            <a:r>
              <a:rPr lang="en-GB" sz="2300" u="sng" dirty="0">
                <a:hlinkClick r:id="rId6"/>
              </a:rPr>
              <a:t>nmcgibney@maesydderwen-hs.Powys.sch.uk</a:t>
            </a:r>
            <a:endParaRPr lang="en-GB" sz="2300" u="sng" dirty="0"/>
          </a:p>
          <a:p>
            <a:pPr marL="0" indent="0" algn="ctr">
              <a:buNone/>
            </a:pPr>
            <a:r>
              <a:rPr lang="en-GB" sz="2300" u="sng" dirty="0">
                <a:hlinkClick r:id="rId7"/>
              </a:rPr>
              <a:t>jwright@maesydderwen-hs.Powys.sch.uk</a:t>
            </a:r>
            <a:r>
              <a:rPr lang="en-GB" sz="2300" u="sng" dirty="0"/>
              <a:t> </a:t>
            </a:r>
          </a:p>
          <a:p>
            <a:pPr marL="0" indent="0">
              <a:buNone/>
            </a:pPr>
            <a:endParaRPr lang="en-GB" sz="2400"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Audio 16">
            <a:hlinkClick r:id="" action="ppaction://media"/>
            <a:extLst>
              <a:ext uri="{FF2B5EF4-FFF2-40B4-BE49-F238E27FC236}">
                <a16:creationId xmlns:a16="http://schemas.microsoft.com/office/drawing/2014/main" id="{8278E813-2551-41CC-AB34-73A1C0CA199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4427803"/>
      </p:ext>
    </p:extLst>
  </p:cSld>
  <p:clrMapOvr>
    <a:masterClrMapping/>
  </p:clrMapOvr>
  <mc:AlternateContent xmlns:mc="http://schemas.openxmlformats.org/markup-compatibility/2006" xmlns:p14="http://schemas.microsoft.com/office/powerpoint/2010/main">
    <mc:Choice Requires="p14">
      <p:transition spd="slow" p14:dur="2000" advTm="43350"/>
    </mc:Choice>
    <mc:Fallback xmlns="">
      <p:transition spd="slow" advTm="4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2910</TotalTime>
  <Words>1057</Words>
  <Application>Microsoft Office PowerPoint</Application>
  <PresentationFormat>Widescreen</PresentationFormat>
  <Paragraphs>96</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Adamsky SF</vt:lpstr>
      <vt:lpstr>Arial</vt:lpstr>
      <vt:lpstr>Calibri</vt:lpstr>
      <vt:lpstr>Calibri Light</vt:lpstr>
      <vt:lpstr>Times New Roman</vt:lpstr>
      <vt:lpstr>Office Theme</vt:lpstr>
      <vt:lpstr>PowerPoint Presentation</vt:lpstr>
      <vt:lpstr>What is Product Design?</vt:lpstr>
      <vt:lpstr>Course content and delivery </vt:lpstr>
      <vt:lpstr>Assessment</vt:lpstr>
      <vt:lpstr>Skills Development</vt:lpstr>
      <vt:lpstr>Examples of work</vt:lpstr>
      <vt:lpstr>Our Expectations</vt:lpstr>
      <vt:lpstr>Resources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and 11 Information Evening</dc:title>
  <dc:creator>Kirsty Irvine</dc:creator>
  <cp:lastModifiedBy>Kirsty Irvine</cp:lastModifiedBy>
  <cp:revision>41</cp:revision>
  <dcterms:created xsi:type="dcterms:W3CDTF">2021-09-23T20:46:14Z</dcterms:created>
  <dcterms:modified xsi:type="dcterms:W3CDTF">2021-10-14T10:30:03Z</dcterms:modified>
</cp:coreProperties>
</file>